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audio11.wav" ContentType="audio/wav"/>
  <Override PartName="/ppt/media/audio12.wav" ContentType="audio/wav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</p:sldMasterIdLst>
  <p:notesMasterIdLst>
    <p:notesMasterId r:id="rId56"/>
  </p:notesMasterIdLst>
  <p:sldIdLst>
    <p:sldId id="268" r:id="rId4"/>
    <p:sldId id="1017" r:id="rId5"/>
    <p:sldId id="318" r:id="rId6"/>
    <p:sldId id="963" r:id="rId7"/>
    <p:sldId id="349" r:id="rId8"/>
    <p:sldId id="957" r:id="rId9"/>
    <p:sldId id="257" r:id="rId10"/>
    <p:sldId id="258" r:id="rId11"/>
    <p:sldId id="322" r:id="rId12"/>
    <p:sldId id="320" r:id="rId13"/>
    <p:sldId id="328" r:id="rId14"/>
    <p:sldId id="329" r:id="rId15"/>
    <p:sldId id="943" r:id="rId16"/>
    <p:sldId id="944" r:id="rId17"/>
    <p:sldId id="945" r:id="rId18"/>
    <p:sldId id="343" r:id="rId19"/>
    <p:sldId id="265" r:id="rId20"/>
    <p:sldId id="942" r:id="rId21"/>
    <p:sldId id="946" r:id="rId22"/>
    <p:sldId id="966" r:id="rId23"/>
    <p:sldId id="924" r:id="rId24"/>
    <p:sldId id="292" r:id="rId25"/>
    <p:sldId id="293" r:id="rId26"/>
    <p:sldId id="354" r:id="rId27"/>
    <p:sldId id="959" r:id="rId28"/>
    <p:sldId id="949" r:id="rId29"/>
    <p:sldId id="321" r:id="rId30"/>
    <p:sldId id="303" r:id="rId31"/>
    <p:sldId id="304" r:id="rId32"/>
    <p:sldId id="964" r:id="rId33"/>
    <p:sldId id="965" r:id="rId34"/>
    <p:sldId id="352" r:id="rId35"/>
    <p:sldId id="330" r:id="rId36"/>
    <p:sldId id="331" r:id="rId37"/>
    <p:sldId id="951" r:id="rId38"/>
    <p:sldId id="952" r:id="rId39"/>
    <p:sldId id="954" r:id="rId40"/>
    <p:sldId id="1016" r:id="rId41"/>
    <p:sldId id="311" r:id="rId42"/>
    <p:sldId id="953" r:id="rId43"/>
    <p:sldId id="920" r:id="rId44"/>
    <p:sldId id="283" r:id="rId45"/>
    <p:sldId id="285" r:id="rId46"/>
    <p:sldId id="284" r:id="rId47"/>
    <p:sldId id="967" r:id="rId48"/>
    <p:sldId id="970" r:id="rId49"/>
    <p:sldId id="971" r:id="rId50"/>
    <p:sldId id="972" r:id="rId51"/>
    <p:sldId id="973" r:id="rId52"/>
    <p:sldId id="974" r:id="rId53"/>
    <p:sldId id="975" r:id="rId54"/>
    <p:sldId id="927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2"/>
    <p:restoredTop sz="94655"/>
  </p:normalViewPr>
  <p:slideViewPr>
    <p:cSldViewPr snapToGrid="0" snapToObjects="1">
      <p:cViewPr varScale="1">
        <p:scale>
          <a:sx n="91" d="100"/>
          <a:sy n="91" d="100"/>
        </p:scale>
        <p:origin x="200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96AE1-289D-9F47-8EE0-2ECA3650D8BA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4438D-11E0-1A49-8650-29C627660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72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3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9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8679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8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885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39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358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375F9-85E9-4128-8877-C1408EE0D652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1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100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000945-B791-40FE-B65C-2D217C1CBDA1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947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37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9196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8764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896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A95C8-7F2E-47CB-9719-C91FB1FDD682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969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128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A95C8-7F2E-47CB-9719-C91FB1FDD682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969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024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375F9-85E9-4128-8877-C1408EE0D652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9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375F9-85E9-4128-8877-C1408EE0D652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10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375F9-85E9-4128-8877-C1408EE0D652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102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375F9-85E9-4128-8877-C1408EE0D652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79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566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69AB98D-7BE1-46EB-B19C-61EC882CE223}" type="slidenum">
              <a:rPr lang="fr-FR" sz="1200"/>
              <a:pPr algn="r"/>
              <a:t>32</a:t>
            </a:fld>
            <a:endParaRPr lang="fr-FR" sz="1200"/>
          </a:p>
        </p:txBody>
      </p:sp>
      <p:sp>
        <p:nvSpPr>
          <p:cNvPr id="5222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acknowledgements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846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375F9-85E9-4128-8877-C1408EE0D652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66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69AB98D-7BE1-46EB-B19C-61EC882CE223}" type="slidenum">
              <a:rPr lang="fr-FR" sz="1200"/>
              <a:pPr algn="r"/>
              <a:t>34</a:t>
            </a:fld>
            <a:endParaRPr lang="fr-FR" sz="1200"/>
          </a:p>
        </p:txBody>
      </p:sp>
      <p:sp>
        <p:nvSpPr>
          <p:cNvPr id="5222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acknowledgements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947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681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836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731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82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45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375F9-85E9-4128-8877-C1408EE0D652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87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72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866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123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078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117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328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348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08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8785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86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011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681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594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91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5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88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0F2565-DCAE-4611-86CC-D39E2183A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57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21FB04-235D-47DA-A1CA-9BA70A7D2E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197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D884D3-9CFB-4C99-9D4F-CFF615B8ED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878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C82B23-AA08-484F-BEE6-91B7476A22B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90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137F1F-A4CA-4D4D-818A-75391CE4DA6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871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E5F05-E1E6-4B37-8178-9BF8D54C37E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17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F085C-BBD7-4331-8C28-580DC115D0C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50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8AE1C7-AB46-4E95-AFEC-9AABD7A30D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0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28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DDA1B-581A-4876-BCCF-FFC585956A4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45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51C30B-C67C-418A-92C9-4F357489B9D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747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2428B5-3830-47D2-B48A-2EC803BA99D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13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2FA30AB-7B6A-4CAC-9D49-34DF6731C41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23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0F2565-DCAE-4611-86CC-D39E2183A8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27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21FB04-235D-47DA-A1CA-9BA70A7D2E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669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D884D3-9CFB-4C99-9D4F-CFF615B8ED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61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C82B23-AA08-484F-BEE6-91B7476A22B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3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137F1F-A4CA-4D4D-818A-75391CE4DA6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82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E5F05-E1E6-4B37-8178-9BF8D54C37E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3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068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F085C-BBD7-4331-8C28-580DC115D0C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73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8AE1C7-AB46-4E95-AFEC-9AABD7A30D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025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DDA1B-581A-4876-BCCF-FFC585956A4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970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51C30B-C67C-418A-92C9-4F357489B9D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660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2428B5-3830-47D2-B48A-2EC803BA99D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8360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2FA30AB-7B6A-4CAC-9D49-34DF6731C41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4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9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8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8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2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7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9314F-E3DA-CB4D-B772-70A8DDA3D0E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BC88-E373-2141-9861-BF710F80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5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663ACDAB-15B1-472A-B299-55A76EDF240B}" type="slidenum">
              <a:rPr lang="en-US">
                <a:solidFill>
                  <a:srgbClr val="000000"/>
                </a:solidFill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663ACDAB-15B1-472A-B299-55A76EDF240B}" type="slidenum">
              <a:rPr lang="en-US">
                <a:solidFill>
                  <a:srgbClr val="000000"/>
                </a:solidFill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92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microsoft.com/office/2007/relationships/media" Target="../media/media2.WAV"/><Relationship Id="rId7" Type="http://schemas.openxmlformats.org/officeDocument/2006/relationships/slideLayout" Target="../slideLayouts/slideLayout2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4.tiff"/><Relationship Id="rId5" Type="http://schemas.microsoft.com/office/2007/relationships/media" Target="../media/media3.WAV"/><Relationship Id="rId10" Type="http://schemas.openxmlformats.org/officeDocument/2006/relationships/image" Target="../media/image23.tiff"/><Relationship Id="rId4" Type="http://schemas.openxmlformats.org/officeDocument/2006/relationships/audio" Target="../media/media2.WAV"/><Relationship Id="rId9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audio4.wav"/><Relationship Id="rId7" Type="http://schemas.openxmlformats.org/officeDocument/2006/relationships/audio" Target="../media/audio6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openxmlformats.org/officeDocument/2006/relationships/audio" Target="../media/audio5.wav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jpeg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emf"/><Relationship Id="rId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5.mp3"/><Relationship Id="rId7" Type="http://schemas.openxmlformats.org/officeDocument/2006/relationships/image" Target="../media/image44.tiff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46.tiff"/><Relationship Id="rId4" Type="http://schemas.openxmlformats.org/officeDocument/2006/relationships/audio" Target="../media/media5.mp3"/><Relationship Id="rId9" Type="http://schemas.openxmlformats.org/officeDocument/2006/relationships/hyperlink" Target="http://deutsch.ucsd.edu/psychology/pages.php?i=212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udition.ens.fr/dp/illusio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emf"/><Relationship Id="rId5" Type="http://schemas.openxmlformats.org/officeDocument/2006/relationships/audio" Target="../media/audio10.bin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emf"/><Relationship Id="rId4" Type="http://schemas.openxmlformats.org/officeDocument/2006/relationships/audio" Target="../media/audio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em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audio" Target="../media/audio12.wav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audio" Target="../media/audio1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audio" Target="../media/audio13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7" Type="http://schemas.openxmlformats.org/officeDocument/2006/relationships/image" Target="../media/image49.emf"/><Relationship Id="rId2" Type="http://schemas.openxmlformats.org/officeDocument/2006/relationships/audio" Target="../media/audio14.bin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3.png"/><Relationship Id="rId5" Type="http://schemas.openxmlformats.org/officeDocument/2006/relationships/audio" Target="../media/audio15.bin"/><Relationship Id="rId4" Type="http://schemas.openxmlformats.org/officeDocument/2006/relationships/image" Target="../media/image6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6.jpeg"/><Relationship Id="rId5" Type="http://schemas.openxmlformats.org/officeDocument/2006/relationships/hyperlink" Target="http://lab-perception.org/demo/tri/" TargetMode="Externa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Relationship Id="rId4" Type="http://schemas.openxmlformats.org/officeDocument/2006/relationships/audio" Target="../media/audio16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audio21.bin"/><Relationship Id="rId13" Type="http://schemas.openxmlformats.org/officeDocument/2006/relationships/audio" Target="../media/audio25.bin"/><Relationship Id="rId3" Type="http://schemas.openxmlformats.org/officeDocument/2006/relationships/image" Target="../media/image67.png"/><Relationship Id="rId7" Type="http://schemas.openxmlformats.org/officeDocument/2006/relationships/audio" Target="../media/audio20.bin"/><Relationship Id="rId12" Type="http://schemas.openxmlformats.org/officeDocument/2006/relationships/audio" Target="../media/audio24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Relationship Id="rId6" Type="http://schemas.openxmlformats.org/officeDocument/2006/relationships/audio" Target="../media/audio19.bin"/><Relationship Id="rId11" Type="http://schemas.openxmlformats.org/officeDocument/2006/relationships/audio" Target="../media/audio23.bin"/><Relationship Id="rId5" Type="http://schemas.openxmlformats.org/officeDocument/2006/relationships/audio" Target="../media/audio18.bin"/><Relationship Id="rId10" Type="http://schemas.openxmlformats.org/officeDocument/2006/relationships/audio" Target="../media/audio22.bin"/><Relationship Id="rId4" Type="http://schemas.openxmlformats.org/officeDocument/2006/relationships/audio" Target="../media/audio17.bin"/><Relationship Id="rId9" Type="http://schemas.openxmlformats.org/officeDocument/2006/relationships/audio" Target="../media/audio16.bin"/><Relationship Id="rId14" Type="http://schemas.openxmlformats.org/officeDocument/2006/relationships/audio" Target="../media/audio2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lab-perception.org/demo/ly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69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5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audio" Target="../media/audio2.bin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16.png"/><Relationship Id="rId15" Type="http://schemas.openxmlformats.org/officeDocument/2006/relationships/audio" Target="../media/audio3.bin"/><Relationship Id="rId10" Type="http://schemas.openxmlformats.org/officeDocument/2006/relationships/audio" Target="../media/audio1.bin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776459"/>
            <a:ext cx="9144000" cy="62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200" b="1" dirty="0">
                <a:solidFill>
                  <a:schemeClr val="accent2"/>
                </a:solidFill>
              </a:rPr>
              <a:t>Perception, memory, </a:t>
            </a:r>
            <a:r>
              <a:rPr lang="fr-FR" sz="3200" b="1" dirty="0" err="1">
                <a:solidFill>
                  <a:schemeClr val="accent2"/>
                </a:solidFill>
              </a:rPr>
              <a:t>inferences</a:t>
            </a:r>
            <a:endParaRPr lang="fr-FR" sz="3200" b="1" dirty="0">
              <a:solidFill>
                <a:schemeClr val="accent2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229324" y="4099661"/>
            <a:ext cx="268535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GB" sz="2400" dirty="0"/>
              <a:t>Daniel </a:t>
            </a:r>
            <a:r>
              <a:rPr lang="en-GB" sz="2400" dirty="0" err="1"/>
              <a:t>Pressnitzer</a:t>
            </a:r>
            <a:endParaRPr lang="en-GB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101755" y="4807738"/>
            <a:ext cx="6940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daniel.pressnitzer@ens.fr</a:t>
            </a:r>
            <a:endParaRPr lang="en-GB" sz="1600" dirty="0"/>
          </a:p>
          <a:p>
            <a:pPr algn="ctr"/>
            <a:r>
              <a:rPr lang="en-GB" sz="1600" dirty="0" err="1"/>
              <a:t>Laboratoire</a:t>
            </a:r>
            <a:r>
              <a:rPr lang="en-GB" sz="1600" dirty="0"/>
              <a:t> des </a:t>
            </a:r>
            <a:r>
              <a:rPr lang="en-GB" sz="1600" dirty="0" err="1"/>
              <a:t>Systèmes</a:t>
            </a:r>
            <a:r>
              <a:rPr lang="en-GB" sz="1600" dirty="0"/>
              <a:t> </a:t>
            </a:r>
            <a:r>
              <a:rPr lang="en-GB" sz="1600" dirty="0" err="1"/>
              <a:t>Perceptifs</a:t>
            </a:r>
            <a:r>
              <a:rPr lang="en-GB" sz="1600" dirty="0"/>
              <a:t>, CNRS &amp;</a:t>
            </a:r>
          </a:p>
          <a:p>
            <a:pPr marL="0" lvl="2" algn="ctr"/>
            <a:r>
              <a:rPr lang="en-GB" sz="1600" dirty="0" err="1"/>
              <a:t>Département</a:t>
            </a:r>
            <a:r>
              <a:rPr lang="en-GB" sz="1600" dirty="0"/>
              <a:t> </a:t>
            </a:r>
            <a:r>
              <a:rPr lang="en-GB" sz="1600" dirty="0" err="1"/>
              <a:t>d’études</a:t>
            </a:r>
            <a:r>
              <a:rPr lang="en-GB" sz="1600" dirty="0"/>
              <a:t> </a:t>
            </a:r>
            <a:r>
              <a:rPr lang="en-GB" sz="1600" dirty="0" err="1"/>
              <a:t>cognitives</a:t>
            </a:r>
            <a:r>
              <a:rPr lang="en-GB" sz="1600" dirty="0"/>
              <a:t>, </a:t>
            </a:r>
            <a:r>
              <a:rPr lang="en-GB" sz="1600" dirty="0" err="1"/>
              <a:t>École</a:t>
            </a:r>
            <a:r>
              <a:rPr lang="en-GB" sz="1600" dirty="0"/>
              <a:t> </a:t>
            </a:r>
            <a:r>
              <a:rPr lang="en-GB" sz="1600" dirty="0" err="1"/>
              <a:t>normale</a:t>
            </a:r>
            <a:r>
              <a:rPr lang="en-GB" sz="1600" dirty="0"/>
              <a:t> </a:t>
            </a:r>
            <a:r>
              <a:rPr lang="en-GB" sz="1600" dirty="0" err="1"/>
              <a:t>supérieure</a:t>
            </a:r>
            <a:endParaRPr lang="en-GB" dirty="0"/>
          </a:p>
          <a:p>
            <a:endParaRPr lang="en-US" dirty="0"/>
          </a:p>
        </p:txBody>
      </p:sp>
      <p:pic>
        <p:nvPicPr>
          <p:cNvPr id="14" name="Picture 35" descr="logoCNRS_n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8550" y="5762625"/>
            <a:ext cx="831850" cy="831850"/>
          </a:xfrm>
          <a:prstGeom prst="rect">
            <a:avLst/>
          </a:prstGeom>
          <a:noFill/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558" y="5692356"/>
            <a:ext cx="845570" cy="952992"/>
          </a:xfrm>
          <a:prstGeom prst="rect">
            <a:avLst/>
          </a:prstGeom>
        </p:spPr>
      </p:pic>
      <p:pic>
        <p:nvPicPr>
          <p:cNvPr id="3" name="Picture 2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5883725"/>
            <a:ext cx="1636183" cy="671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3458F7-06A2-DD40-9533-ED953969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583" y="2215140"/>
            <a:ext cx="1502834" cy="19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2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963613" y="1673225"/>
            <a:ext cx="3370262" cy="3435350"/>
            <a:chOff x="607" y="1054"/>
            <a:chExt cx="2123" cy="2164"/>
          </a:xfrm>
        </p:grpSpPr>
        <p:sp>
          <p:nvSpPr>
            <p:cNvPr id="13543" name="AutoShape 19"/>
            <p:cNvSpPr>
              <a:spLocks noChangeAspect="1" noChangeArrowheads="1" noTextEdit="1"/>
            </p:cNvSpPr>
            <p:nvPr/>
          </p:nvSpPr>
          <p:spPr bwMode="auto">
            <a:xfrm>
              <a:off x="607" y="1054"/>
              <a:ext cx="2102" cy="2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3" name="Group 221"/>
            <p:cNvGrpSpPr>
              <a:grpSpLocks/>
            </p:cNvGrpSpPr>
            <p:nvPr/>
          </p:nvGrpSpPr>
          <p:grpSpPr bwMode="auto">
            <a:xfrm>
              <a:off x="607" y="1054"/>
              <a:ext cx="2123" cy="2164"/>
              <a:chOff x="607" y="1054"/>
              <a:chExt cx="2123" cy="2164"/>
            </a:xfrm>
          </p:grpSpPr>
          <p:sp>
            <p:nvSpPr>
              <p:cNvPr id="13563" name="Rectangle 21"/>
              <p:cNvSpPr>
                <a:spLocks noChangeArrowheads="1"/>
              </p:cNvSpPr>
              <p:nvPr/>
            </p:nvSpPr>
            <p:spPr bwMode="auto">
              <a:xfrm>
                <a:off x="607" y="1054"/>
                <a:ext cx="2123" cy="216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64" name="Rectangle 22"/>
              <p:cNvSpPr>
                <a:spLocks noChangeArrowheads="1"/>
              </p:cNvSpPr>
              <p:nvPr/>
            </p:nvSpPr>
            <p:spPr bwMode="auto">
              <a:xfrm>
                <a:off x="1153" y="1250"/>
                <a:ext cx="1360" cy="155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65" name="Rectangle 23"/>
              <p:cNvSpPr>
                <a:spLocks noChangeArrowheads="1"/>
              </p:cNvSpPr>
              <p:nvPr/>
            </p:nvSpPr>
            <p:spPr bwMode="auto">
              <a:xfrm>
                <a:off x="1153" y="1250"/>
                <a:ext cx="1360" cy="1555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66" name="Freeform 24"/>
              <p:cNvSpPr>
                <a:spLocks/>
              </p:cNvSpPr>
              <p:nvPr/>
            </p:nvSpPr>
            <p:spPr bwMode="auto">
              <a:xfrm>
                <a:off x="1174" y="1425"/>
                <a:ext cx="1339" cy="464"/>
              </a:xfrm>
              <a:custGeom>
                <a:avLst/>
                <a:gdLst>
                  <a:gd name="T0" fmla="*/ 31 w 1339"/>
                  <a:gd name="T1" fmla="*/ 278 h 464"/>
                  <a:gd name="T2" fmla="*/ 82 w 1339"/>
                  <a:gd name="T3" fmla="*/ 144 h 464"/>
                  <a:gd name="T4" fmla="*/ 134 w 1339"/>
                  <a:gd name="T5" fmla="*/ 82 h 464"/>
                  <a:gd name="T6" fmla="*/ 195 w 1339"/>
                  <a:gd name="T7" fmla="*/ 51 h 464"/>
                  <a:gd name="T8" fmla="*/ 247 w 1339"/>
                  <a:gd name="T9" fmla="*/ 41 h 464"/>
                  <a:gd name="T10" fmla="*/ 299 w 1339"/>
                  <a:gd name="T11" fmla="*/ 31 h 464"/>
                  <a:gd name="T12" fmla="*/ 350 w 1339"/>
                  <a:gd name="T13" fmla="*/ 31 h 464"/>
                  <a:gd name="T14" fmla="*/ 412 w 1339"/>
                  <a:gd name="T15" fmla="*/ 31 h 464"/>
                  <a:gd name="T16" fmla="*/ 463 w 1339"/>
                  <a:gd name="T17" fmla="*/ 31 h 464"/>
                  <a:gd name="T18" fmla="*/ 515 w 1339"/>
                  <a:gd name="T19" fmla="*/ 31 h 464"/>
                  <a:gd name="T20" fmla="*/ 577 w 1339"/>
                  <a:gd name="T21" fmla="*/ 31 h 464"/>
                  <a:gd name="T22" fmla="*/ 628 w 1339"/>
                  <a:gd name="T23" fmla="*/ 31 h 464"/>
                  <a:gd name="T24" fmla="*/ 680 w 1339"/>
                  <a:gd name="T25" fmla="*/ 31 h 464"/>
                  <a:gd name="T26" fmla="*/ 731 w 1339"/>
                  <a:gd name="T27" fmla="*/ 31 h 464"/>
                  <a:gd name="T28" fmla="*/ 793 w 1339"/>
                  <a:gd name="T29" fmla="*/ 31 h 464"/>
                  <a:gd name="T30" fmla="*/ 845 w 1339"/>
                  <a:gd name="T31" fmla="*/ 31 h 464"/>
                  <a:gd name="T32" fmla="*/ 896 w 1339"/>
                  <a:gd name="T33" fmla="*/ 31 h 464"/>
                  <a:gd name="T34" fmla="*/ 958 w 1339"/>
                  <a:gd name="T35" fmla="*/ 31 h 464"/>
                  <a:gd name="T36" fmla="*/ 1010 w 1339"/>
                  <a:gd name="T37" fmla="*/ 31 h 464"/>
                  <a:gd name="T38" fmla="*/ 1061 w 1339"/>
                  <a:gd name="T39" fmla="*/ 31 h 464"/>
                  <a:gd name="T40" fmla="*/ 1113 w 1339"/>
                  <a:gd name="T41" fmla="*/ 31 h 464"/>
                  <a:gd name="T42" fmla="*/ 1174 w 1339"/>
                  <a:gd name="T43" fmla="*/ 31 h 464"/>
                  <a:gd name="T44" fmla="*/ 1226 w 1339"/>
                  <a:gd name="T45" fmla="*/ 31 h 464"/>
                  <a:gd name="T46" fmla="*/ 1277 w 1339"/>
                  <a:gd name="T47" fmla="*/ 31 h 464"/>
                  <a:gd name="T48" fmla="*/ 1339 w 1339"/>
                  <a:gd name="T49" fmla="*/ 31 h 464"/>
                  <a:gd name="T50" fmla="*/ 1308 w 1339"/>
                  <a:gd name="T51" fmla="*/ 0 h 464"/>
                  <a:gd name="T52" fmla="*/ 1257 w 1339"/>
                  <a:gd name="T53" fmla="*/ 0 h 464"/>
                  <a:gd name="T54" fmla="*/ 1195 w 1339"/>
                  <a:gd name="T55" fmla="*/ 0 h 464"/>
                  <a:gd name="T56" fmla="*/ 1143 w 1339"/>
                  <a:gd name="T57" fmla="*/ 0 h 464"/>
                  <a:gd name="T58" fmla="*/ 1092 w 1339"/>
                  <a:gd name="T59" fmla="*/ 0 h 464"/>
                  <a:gd name="T60" fmla="*/ 1030 w 1339"/>
                  <a:gd name="T61" fmla="*/ 0 h 464"/>
                  <a:gd name="T62" fmla="*/ 979 w 1339"/>
                  <a:gd name="T63" fmla="*/ 0 h 464"/>
                  <a:gd name="T64" fmla="*/ 927 w 1339"/>
                  <a:gd name="T65" fmla="*/ 0 h 464"/>
                  <a:gd name="T66" fmla="*/ 876 w 1339"/>
                  <a:gd name="T67" fmla="*/ 0 h 464"/>
                  <a:gd name="T68" fmla="*/ 814 w 1339"/>
                  <a:gd name="T69" fmla="*/ 0 h 464"/>
                  <a:gd name="T70" fmla="*/ 762 w 1339"/>
                  <a:gd name="T71" fmla="*/ 0 h 464"/>
                  <a:gd name="T72" fmla="*/ 711 w 1339"/>
                  <a:gd name="T73" fmla="*/ 0 h 464"/>
                  <a:gd name="T74" fmla="*/ 659 w 1339"/>
                  <a:gd name="T75" fmla="*/ 0 h 464"/>
                  <a:gd name="T76" fmla="*/ 597 w 1339"/>
                  <a:gd name="T77" fmla="*/ 0 h 464"/>
                  <a:gd name="T78" fmla="*/ 546 w 1339"/>
                  <a:gd name="T79" fmla="*/ 0 h 464"/>
                  <a:gd name="T80" fmla="*/ 494 w 1339"/>
                  <a:gd name="T81" fmla="*/ 0 h 464"/>
                  <a:gd name="T82" fmla="*/ 432 w 1339"/>
                  <a:gd name="T83" fmla="*/ 0 h 464"/>
                  <a:gd name="T84" fmla="*/ 381 w 1339"/>
                  <a:gd name="T85" fmla="*/ 0 h 464"/>
                  <a:gd name="T86" fmla="*/ 329 w 1339"/>
                  <a:gd name="T87" fmla="*/ 0 h 464"/>
                  <a:gd name="T88" fmla="*/ 278 w 1339"/>
                  <a:gd name="T89" fmla="*/ 0 h 464"/>
                  <a:gd name="T90" fmla="*/ 216 w 1339"/>
                  <a:gd name="T91" fmla="*/ 0 h 464"/>
                  <a:gd name="T92" fmla="*/ 165 w 1339"/>
                  <a:gd name="T93" fmla="*/ 0 h 464"/>
                  <a:gd name="T94" fmla="*/ 113 w 1339"/>
                  <a:gd name="T95" fmla="*/ 10 h 464"/>
                  <a:gd name="T96" fmla="*/ 51 w 1339"/>
                  <a:gd name="T97" fmla="*/ 72 h 464"/>
                  <a:gd name="T98" fmla="*/ 0 w 1339"/>
                  <a:gd name="T99" fmla="*/ 237 h 4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339"/>
                  <a:gd name="T151" fmla="*/ 0 h 464"/>
                  <a:gd name="T152" fmla="*/ 1339 w 1339"/>
                  <a:gd name="T153" fmla="*/ 464 h 4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339" h="464">
                    <a:moveTo>
                      <a:pt x="0" y="464"/>
                    </a:moveTo>
                    <a:lnTo>
                      <a:pt x="31" y="278"/>
                    </a:lnTo>
                    <a:lnTo>
                      <a:pt x="51" y="206"/>
                    </a:lnTo>
                    <a:lnTo>
                      <a:pt x="82" y="144"/>
                    </a:lnTo>
                    <a:lnTo>
                      <a:pt x="113" y="113"/>
                    </a:lnTo>
                    <a:lnTo>
                      <a:pt x="134" y="82"/>
                    </a:lnTo>
                    <a:lnTo>
                      <a:pt x="165" y="62"/>
                    </a:lnTo>
                    <a:lnTo>
                      <a:pt x="195" y="51"/>
                    </a:lnTo>
                    <a:lnTo>
                      <a:pt x="216" y="41"/>
                    </a:lnTo>
                    <a:lnTo>
                      <a:pt x="247" y="41"/>
                    </a:lnTo>
                    <a:lnTo>
                      <a:pt x="278" y="31"/>
                    </a:lnTo>
                    <a:lnTo>
                      <a:pt x="299" y="31"/>
                    </a:lnTo>
                    <a:lnTo>
                      <a:pt x="329" y="31"/>
                    </a:lnTo>
                    <a:lnTo>
                      <a:pt x="350" y="31"/>
                    </a:lnTo>
                    <a:lnTo>
                      <a:pt x="381" y="31"/>
                    </a:lnTo>
                    <a:lnTo>
                      <a:pt x="412" y="31"/>
                    </a:lnTo>
                    <a:lnTo>
                      <a:pt x="432" y="31"/>
                    </a:lnTo>
                    <a:lnTo>
                      <a:pt x="463" y="31"/>
                    </a:lnTo>
                    <a:lnTo>
                      <a:pt x="494" y="31"/>
                    </a:lnTo>
                    <a:lnTo>
                      <a:pt x="515" y="31"/>
                    </a:lnTo>
                    <a:lnTo>
                      <a:pt x="546" y="31"/>
                    </a:lnTo>
                    <a:lnTo>
                      <a:pt x="577" y="31"/>
                    </a:lnTo>
                    <a:lnTo>
                      <a:pt x="597" y="31"/>
                    </a:lnTo>
                    <a:lnTo>
                      <a:pt x="628" y="31"/>
                    </a:lnTo>
                    <a:lnTo>
                      <a:pt x="659" y="31"/>
                    </a:lnTo>
                    <a:lnTo>
                      <a:pt x="680" y="31"/>
                    </a:lnTo>
                    <a:lnTo>
                      <a:pt x="711" y="31"/>
                    </a:lnTo>
                    <a:lnTo>
                      <a:pt x="731" y="31"/>
                    </a:lnTo>
                    <a:lnTo>
                      <a:pt x="762" y="31"/>
                    </a:lnTo>
                    <a:lnTo>
                      <a:pt x="793" y="31"/>
                    </a:lnTo>
                    <a:lnTo>
                      <a:pt x="814" y="31"/>
                    </a:lnTo>
                    <a:lnTo>
                      <a:pt x="845" y="31"/>
                    </a:lnTo>
                    <a:lnTo>
                      <a:pt x="876" y="31"/>
                    </a:lnTo>
                    <a:lnTo>
                      <a:pt x="896" y="31"/>
                    </a:lnTo>
                    <a:lnTo>
                      <a:pt x="927" y="31"/>
                    </a:lnTo>
                    <a:lnTo>
                      <a:pt x="958" y="31"/>
                    </a:lnTo>
                    <a:lnTo>
                      <a:pt x="979" y="31"/>
                    </a:lnTo>
                    <a:lnTo>
                      <a:pt x="1010" y="31"/>
                    </a:lnTo>
                    <a:lnTo>
                      <a:pt x="1030" y="31"/>
                    </a:lnTo>
                    <a:lnTo>
                      <a:pt x="1061" y="31"/>
                    </a:lnTo>
                    <a:lnTo>
                      <a:pt x="1092" y="31"/>
                    </a:lnTo>
                    <a:lnTo>
                      <a:pt x="1113" y="31"/>
                    </a:lnTo>
                    <a:lnTo>
                      <a:pt x="1143" y="31"/>
                    </a:lnTo>
                    <a:lnTo>
                      <a:pt x="1174" y="31"/>
                    </a:lnTo>
                    <a:lnTo>
                      <a:pt x="1195" y="31"/>
                    </a:lnTo>
                    <a:lnTo>
                      <a:pt x="1226" y="31"/>
                    </a:lnTo>
                    <a:lnTo>
                      <a:pt x="1257" y="31"/>
                    </a:lnTo>
                    <a:lnTo>
                      <a:pt x="1277" y="31"/>
                    </a:lnTo>
                    <a:lnTo>
                      <a:pt x="1308" y="31"/>
                    </a:lnTo>
                    <a:lnTo>
                      <a:pt x="1339" y="31"/>
                    </a:lnTo>
                    <a:lnTo>
                      <a:pt x="1339" y="0"/>
                    </a:lnTo>
                    <a:lnTo>
                      <a:pt x="1308" y="0"/>
                    </a:lnTo>
                    <a:lnTo>
                      <a:pt x="1277" y="0"/>
                    </a:lnTo>
                    <a:lnTo>
                      <a:pt x="1257" y="0"/>
                    </a:lnTo>
                    <a:lnTo>
                      <a:pt x="1226" y="0"/>
                    </a:lnTo>
                    <a:lnTo>
                      <a:pt x="1195" y="0"/>
                    </a:lnTo>
                    <a:lnTo>
                      <a:pt x="1174" y="0"/>
                    </a:lnTo>
                    <a:lnTo>
                      <a:pt x="1143" y="0"/>
                    </a:lnTo>
                    <a:lnTo>
                      <a:pt x="1113" y="0"/>
                    </a:lnTo>
                    <a:lnTo>
                      <a:pt x="1092" y="0"/>
                    </a:lnTo>
                    <a:lnTo>
                      <a:pt x="1061" y="0"/>
                    </a:lnTo>
                    <a:lnTo>
                      <a:pt x="1030" y="0"/>
                    </a:lnTo>
                    <a:lnTo>
                      <a:pt x="1010" y="0"/>
                    </a:lnTo>
                    <a:lnTo>
                      <a:pt x="979" y="0"/>
                    </a:lnTo>
                    <a:lnTo>
                      <a:pt x="958" y="0"/>
                    </a:lnTo>
                    <a:lnTo>
                      <a:pt x="927" y="0"/>
                    </a:lnTo>
                    <a:lnTo>
                      <a:pt x="896" y="0"/>
                    </a:lnTo>
                    <a:lnTo>
                      <a:pt x="876" y="0"/>
                    </a:lnTo>
                    <a:lnTo>
                      <a:pt x="845" y="0"/>
                    </a:lnTo>
                    <a:lnTo>
                      <a:pt x="814" y="0"/>
                    </a:lnTo>
                    <a:lnTo>
                      <a:pt x="793" y="0"/>
                    </a:lnTo>
                    <a:lnTo>
                      <a:pt x="762" y="0"/>
                    </a:lnTo>
                    <a:lnTo>
                      <a:pt x="731" y="0"/>
                    </a:lnTo>
                    <a:lnTo>
                      <a:pt x="711" y="0"/>
                    </a:lnTo>
                    <a:lnTo>
                      <a:pt x="680" y="0"/>
                    </a:lnTo>
                    <a:lnTo>
                      <a:pt x="659" y="0"/>
                    </a:lnTo>
                    <a:lnTo>
                      <a:pt x="628" y="0"/>
                    </a:lnTo>
                    <a:lnTo>
                      <a:pt x="597" y="0"/>
                    </a:lnTo>
                    <a:lnTo>
                      <a:pt x="577" y="0"/>
                    </a:lnTo>
                    <a:lnTo>
                      <a:pt x="546" y="0"/>
                    </a:lnTo>
                    <a:lnTo>
                      <a:pt x="515" y="0"/>
                    </a:lnTo>
                    <a:lnTo>
                      <a:pt x="494" y="0"/>
                    </a:lnTo>
                    <a:lnTo>
                      <a:pt x="463" y="0"/>
                    </a:lnTo>
                    <a:lnTo>
                      <a:pt x="432" y="0"/>
                    </a:lnTo>
                    <a:lnTo>
                      <a:pt x="412" y="0"/>
                    </a:lnTo>
                    <a:lnTo>
                      <a:pt x="381" y="0"/>
                    </a:lnTo>
                    <a:lnTo>
                      <a:pt x="350" y="0"/>
                    </a:lnTo>
                    <a:lnTo>
                      <a:pt x="329" y="0"/>
                    </a:lnTo>
                    <a:lnTo>
                      <a:pt x="299" y="0"/>
                    </a:lnTo>
                    <a:lnTo>
                      <a:pt x="278" y="0"/>
                    </a:lnTo>
                    <a:lnTo>
                      <a:pt x="247" y="0"/>
                    </a:lnTo>
                    <a:lnTo>
                      <a:pt x="216" y="0"/>
                    </a:lnTo>
                    <a:lnTo>
                      <a:pt x="195" y="0"/>
                    </a:lnTo>
                    <a:lnTo>
                      <a:pt x="165" y="0"/>
                    </a:lnTo>
                    <a:lnTo>
                      <a:pt x="134" y="0"/>
                    </a:lnTo>
                    <a:lnTo>
                      <a:pt x="113" y="10"/>
                    </a:lnTo>
                    <a:lnTo>
                      <a:pt x="82" y="31"/>
                    </a:lnTo>
                    <a:lnTo>
                      <a:pt x="51" y="72"/>
                    </a:lnTo>
                    <a:lnTo>
                      <a:pt x="31" y="154"/>
                    </a:lnTo>
                    <a:lnTo>
                      <a:pt x="0" y="237"/>
                    </a:lnTo>
                    <a:lnTo>
                      <a:pt x="0" y="464"/>
                    </a:lnTo>
                    <a:close/>
                  </a:path>
                </a:pathLst>
              </a:custGeom>
              <a:solidFill>
                <a:srgbClr val="EC81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67" name="Freeform 25"/>
              <p:cNvSpPr>
                <a:spLocks/>
              </p:cNvSpPr>
              <p:nvPr/>
            </p:nvSpPr>
            <p:spPr bwMode="auto">
              <a:xfrm>
                <a:off x="1174" y="1703"/>
                <a:ext cx="1339" cy="381"/>
              </a:xfrm>
              <a:custGeom>
                <a:avLst/>
                <a:gdLst>
                  <a:gd name="T0" fmla="*/ 31 w 1339"/>
                  <a:gd name="T1" fmla="*/ 299 h 381"/>
                  <a:gd name="T2" fmla="*/ 82 w 1339"/>
                  <a:gd name="T3" fmla="*/ 309 h 381"/>
                  <a:gd name="T4" fmla="*/ 134 w 1339"/>
                  <a:gd name="T5" fmla="*/ 340 h 381"/>
                  <a:gd name="T6" fmla="*/ 195 w 1339"/>
                  <a:gd name="T7" fmla="*/ 361 h 381"/>
                  <a:gd name="T8" fmla="*/ 247 w 1339"/>
                  <a:gd name="T9" fmla="*/ 371 h 381"/>
                  <a:gd name="T10" fmla="*/ 299 w 1339"/>
                  <a:gd name="T11" fmla="*/ 371 h 381"/>
                  <a:gd name="T12" fmla="*/ 350 w 1339"/>
                  <a:gd name="T13" fmla="*/ 371 h 381"/>
                  <a:gd name="T14" fmla="*/ 412 w 1339"/>
                  <a:gd name="T15" fmla="*/ 371 h 381"/>
                  <a:gd name="T16" fmla="*/ 463 w 1339"/>
                  <a:gd name="T17" fmla="*/ 371 h 381"/>
                  <a:gd name="T18" fmla="*/ 515 w 1339"/>
                  <a:gd name="T19" fmla="*/ 371 h 381"/>
                  <a:gd name="T20" fmla="*/ 577 w 1339"/>
                  <a:gd name="T21" fmla="*/ 371 h 381"/>
                  <a:gd name="T22" fmla="*/ 628 w 1339"/>
                  <a:gd name="T23" fmla="*/ 371 h 381"/>
                  <a:gd name="T24" fmla="*/ 680 w 1339"/>
                  <a:gd name="T25" fmla="*/ 371 h 381"/>
                  <a:gd name="T26" fmla="*/ 731 w 1339"/>
                  <a:gd name="T27" fmla="*/ 381 h 381"/>
                  <a:gd name="T28" fmla="*/ 793 w 1339"/>
                  <a:gd name="T29" fmla="*/ 381 h 381"/>
                  <a:gd name="T30" fmla="*/ 845 w 1339"/>
                  <a:gd name="T31" fmla="*/ 381 h 381"/>
                  <a:gd name="T32" fmla="*/ 896 w 1339"/>
                  <a:gd name="T33" fmla="*/ 381 h 381"/>
                  <a:gd name="T34" fmla="*/ 958 w 1339"/>
                  <a:gd name="T35" fmla="*/ 381 h 381"/>
                  <a:gd name="T36" fmla="*/ 1010 w 1339"/>
                  <a:gd name="T37" fmla="*/ 381 h 381"/>
                  <a:gd name="T38" fmla="*/ 1061 w 1339"/>
                  <a:gd name="T39" fmla="*/ 381 h 381"/>
                  <a:gd name="T40" fmla="*/ 1113 w 1339"/>
                  <a:gd name="T41" fmla="*/ 381 h 381"/>
                  <a:gd name="T42" fmla="*/ 1174 w 1339"/>
                  <a:gd name="T43" fmla="*/ 381 h 381"/>
                  <a:gd name="T44" fmla="*/ 1226 w 1339"/>
                  <a:gd name="T45" fmla="*/ 381 h 381"/>
                  <a:gd name="T46" fmla="*/ 1277 w 1339"/>
                  <a:gd name="T47" fmla="*/ 381 h 381"/>
                  <a:gd name="T48" fmla="*/ 1339 w 1339"/>
                  <a:gd name="T49" fmla="*/ 381 h 381"/>
                  <a:gd name="T50" fmla="*/ 1308 w 1339"/>
                  <a:gd name="T51" fmla="*/ 299 h 381"/>
                  <a:gd name="T52" fmla="*/ 1257 w 1339"/>
                  <a:gd name="T53" fmla="*/ 299 h 381"/>
                  <a:gd name="T54" fmla="*/ 1195 w 1339"/>
                  <a:gd name="T55" fmla="*/ 299 h 381"/>
                  <a:gd name="T56" fmla="*/ 1143 w 1339"/>
                  <a:gd name="T57" fmla="*/ 299 h 381"/>
                  <a:gd name="T58" fmla="*/ 1092 w 1339"/>
                  <a:gd name="T59" fmla="*/ 299 h 381"/>
                  <a:gd name="T60" fmla="*/ 1030 w 1339"/>
                  <a:gd name="T61" fmla="*/ 299 h 381"/>
                  <a:gd name="T62" fmla="*/ 979 w 1339"/>
                  <a:gd name="T63" fmla="*/ 309 h 381"/>
                  <a:gd name="T64" fmla="*/ 927 w 1339"/>
                  <a:gd name="T65" fmla="*/ 309 h 381"/>
                  <a:gd name="T66" fmla="*/ 876 w 1339"/>
                  <a:gd name="T67" fmla="*/ 309 h 381"/>
                  <a:gd name="T68" fmla="*/ 814 w 1339"/>
                  <a:gd name="T69" fmla="*/ 309 h 381"/>
                  <a:gd name="T70" fmla="*/ 762 w 1339"/>
                  <a:gd name="T71" fmla="*/ 309 h 381"/>
                  <a:gd name="T72" fmla="*/ 711 w 1339"/>
                  <a:gd name="T73" fmla="*/ 309 h 381"/>
                  <a:gd name="T74" fmla="*/ 659 w 1339"/>
                  <a:gd name="T75" fmla="*/ 309 h 381"/>
                  <a:gd name="T76" fmla="*/ 597 w 1339"/>
                  <a:gd name="T77" fmla="*/ 309 h 381"/>
                  <a:gd name="T78" fmla="*/ 546 w 1339"/>
                  <a:gd name="T79" fmla="*/ 309 h 381"/>
                  <a:gd name="T80" fmla="*/ 494 w 1339"/>
                  <a:gd name="T81" fmla="*/ 299 h 381"/>
                  <a:gd name="T82" fmla="*/ 432 w 1339"/>
                  <a:gd name="T83" fmla="*/ 299 h 381"/>
                  <a:gd name="T84" fmla="*/ 381 w 1339"/>
                  <a:gd name="T85" fmla="*/ 289 h 381"/>
                  <a:gd name="T86" fmla="*/ 329 w 1339"/>
                  <a:gd name="T87" fmla="*/ 278 h 381"/>
                  <a:gd name="T88" fmla="*/ 278 w 1339"/>
                  <a:gd name="T89" fmla="*/ 258 h 381"/>
                  <a:gd name="T90" fmla="*/ 216 w 1339"/>
                  <a:gd name="T91" fmla="*/ 237 h 381"/>
                  <a:gd name="T92" fmla="*/ 165 w 1339"/>
                  <a:gd name="T93" fmla="*/ 216 h 381"/>
                  <a:gd name="T94" fmla="*/ 113 w 1339"/>
                  <a:gd name="T95" fmla="*/ 186 h 381"/>
                  <a:gd name="T96" fmla="*/ 51 w 1339"/>
                  <a:gd name="T97" fmla="*/ 134 h 381"/>
                  <a:gd name="T98" fmla="*/ 0 w 1339"/>
                  <a:gd name="T99" fmla="*/ 0 h 38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339"/>
                  <a:gd name="T151" fmla="*/ 0 h 381"/>
                  <a:gd name="T152" fmla="*/ 1339 w 1339"/>
                  <a:gd name="T153" fmla="*/ 381 h 38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339" h="381">
                    <a:moveTo>
                      <a:pt x="0" y="309"/>
                    </a:moveTo>
                    <a:lnTo>
                      <a:pt x="31" y="299"/>
                    </a:lnTo>
                    <a:lnTo>
                      <a:pt x="51" y="299"/>
                    </a:lnTo>
                    <a:lnTo>
                      <a:pt x="82" y="309"/>
                    </a:lnTo>
                    <a:lnTo>
                      <a:pt x="113" y="319"/>
                    </a:lnTo>
                    <a:lnTo>
                      <a:pt x="134" y="340"/>
                    </a:lnTo>
                    <a:lnTo>
                      <a:pt x="165" y="350"/>
                    </a:lnTo>
                    <a:lnTo>
                      <a:pt x="195" y="361"/>
                    </a:lnTo>
                    <a:lnTo>
                      <a:pt x="216" y="361"/>
                    </a:lnTo>
                    <a:lnTo>
                      <a:pt x="247" y="371"/>
                    </a:lnTo>
                    <a:lnTo>
                      <a:pt x="278" y="371"/>
                    </a:lnTo>
                    <a:lnTo>
                      <a:pt x="299" y="371"/>
                    </a:lnTo>
                    <a:lnTo>
                      <a:pt x="329" y="371"/>
                    </a:lnTo>
                    <a:lnTo>
                      <a:pt x="350" y="371"/>
                    </a:lnTo>
                    <a:lnTo>
                      <a:pt x="381" y="371"/>
                    </a:lnTo>
                    <a:lnTo>
                      <a:pt x="412" y="371"/>
                    </a:lnTo>
                    <a:lnTo>
                      <a:pt x="432" y="371"/>
                    </a:lnTo>
                    <a:lnTo>
                      <a:pt x="463" y="371"/>
                    </a:lnTo>
                    <a:lnTo>
                      <a:pt x="494" y="371"/>
                    </a:lnTo>
                    <a:lnTo>
                      <a:pt x="515" y="371"/>
                    </a:lnTo>
                    <a:lnTo>
                      <a:pt x="546" y="371"/>
                    </a:lnTo>
                    <a:lnTo>
                      <a:pt x="577" y="371"/>
                    </a:lnTo>
                    <a:lnTo>
                      <a:pt x="597" y="371"/>
                    </a:lnTo>
                    <a:lnTo>
                      <a:pt x="628" y="371"/>
                    </a:lnTo>
                    <a:lnTo>
                      <a:pt x="659" y="371"/>
                    </a:lnTo>
                    <a:lnTo>
                      <a:pt x="680" y="371"/>
                    </a:lnTo>
                    <a:lnTo>
                      <a:pt x="711" y="371"/>
                    </a:lnTo>
                    <a:lnTo>
                      <a:pt x="731" y="381"/>
                    </a:lnTo>
                    <a:lnTo>
                      <a:pt x="762" y="381"/>
                    </a:lnTo>
                    <a:lnTo>
                      <a:pt x="793" y="381"/>
                    </a:lnTo>
                    <a:lnTo>
                      <a:pt x="814" y="381"/>
                    </a:lnTo>
                    <a:lnTo>
                      <a:pt x="845" y="381"/>
                    </a:lnTo>
                    <a:lnTo>
                      <a:pt x="876" y="381"/>
                    </a:lnTo>
                    <a:lnTo>
                      <a:pt x="896" y="381"/>
                    </a:lnTo>
                    <a:lnTo>
                      <a:pt x="927" y="381"/>
                    </a:lnTo>
                    <a:lnTo>
                      <a:pt x="958" y="381"/>
                    </a:lnTo>
                    <a:lnTo>
                      <a:pt x="979" y="381"/>
                    </a:lnTo>
                    <a:lnTo>
                      <a:pt x="1010" y="381"/>
                    </a:lnTo>
                    <a:lnTo>
                      <a:pt x="1030" y="381"/>
                    </a:lnTo>
                    <a:lnTo>
                      <a:pt x="1061" y="381"/>
                    </a:lnTo>
                    <a:lnTo>
                      <a:pt x="1092" y="381"/>
                    </a:lnTo>
                    <a:lnTo>
                      <a:pt x="1113" y="381"/>
                    </a:lnTo>
                    <a:lnTo>
                      <a:pt x="1143" y="381"/>
                    </a:lnTo>
                    <a:lnTo>
                      <a:pt x="1174" y="381"/>
                    </a:lnTo>
                    <a:lnTo>
                      <a:pt x="1195" y="381"/>
                    </a:lnTo>
                    <a:lnTo>
                      <a:pt x="1226" y="381"/>
                    </a:lnTo>
                    <a:lnTo>
                      <a:pt x="1257" y="381"/>
                    </a:lnTo>
                    <a:lnTo>
                      <a:pt x="1277" y="381"/>
                    </a:lnTo>
                    <a:lnTo>
                      <a:pt x="1308" y="381"/>
                    </a:lnTo>
                    <a:lnTo>
                      <a:pt x="1339" y="381"/>
                    </a:lnTo>
                    <a:lnTo>
                      <a:pt x="1339" y="299"/>
                    </a:lnTo>
                    <a:lnTo>
                      <a:pt x="1308" y="299"/>
                    </a:lnTo>
                    <a:lnTo>
                      <a:pt x="1277" y="299"/>
                    </a:lnTo>
                    <a:lnTo>
                      <a:pt x="1257" y="299"/>
                    </a:lnTo>
                    <a:lnTo>
                      <a:pt x="1226" y="299"/>
                    </a:lnTo>
                    <a:lnTo>
                      <a:pt x="1195" y="299"/>
                    </a:lnTo>
                    <a:lnTo>
                      <a:pt x="1174" y="299"/>
                    </a:lnTo>
                    <a:lnTo>
                      <a:pt x="1143" y="299"/>
                    </a:lnTo>
                    <a:lnTo>
                      <a:pt x="1113" y="299"/>
                    </a:lnTo>
                    <a:lnTo>
                      <a:pt x="1092" y="299"/>
                    </a:lnTo>
                    <a:lnTo>
                      <a:pt x="1061" y="299"/>
                    </a:lnTo>
                    <a:lnTo>
                      <a:pt x="1030" y="299"/>
                    </a:lnTo>
                    <a:lnTo>
                      <a:pt x="1010" y="299"/>
                    </a:lnTo>
                    <a:lnTo>
                      <a:pt x="979" y="309"/>
                    </a:lnTo>
                    <a:lnTo>
                      <a:pt x="958" y="309"/>
                    </a:lnTo>
                    <a:lnTo>
                      <a:pt x="927" y="309"/>
                    </a:lnTo>
                    <a:lnTo>
                      <a:pt x="896" y="309"/>
                    </a:lnTo>
                    <a:lnTo>
                      <a:pt x="876" y="309"/>
                    </a:lnTo>
                    <a:lnTo>
                      <a:pt x="845" y="309"/>
                    </a:lnTo>
                    <a:lnTo>
                      <a:pt x="814" y="309"/>
                    </a:lnTo>
                    <a:lnTo>
                      <a:pt x="793" y="309"/>
                    </a:lnTo>
                    <a:lnTo>
                      <a:pt x="762" y="309"/>
                    </a:lnTo>
                    <a:lnTo>
                      <a:pt x="731" y="309"/>
                    </a:lnTo>
                    <a:lnTo>
                      <a:pt x="711" y="309"/>
                    </a:lnTo>
                    <a:lnTo>
                      <a:pt x="680" y="309"/>
                    </a:lnTo>
                    <a:lnTo>
                      <a:pt x="659" y="309"/>
                    </a:lnTo>
                    <a:lnTo>
                      <a:pt x="628" y="309"/>
                    </a:lnTo>
                    <a:lnTo>
                      <a:pt x="597" y="309"/>
                    </a:lnTo>
                    <a:lnTo>
                      <a:pt x="577" y="309"/>
                    </a:lnTo>
                    <a:lnTo>
                      <a:pt x="546" y="309"/>
                    </a:lnTo>
                    <a:lnTo>
                      <a:pt x="515" y="309"/>
                    </a:lnTo>
                    <a:lnTo>
                      <a:pt x="494" y="299"/>
                    </a:lnTo>
                    <a:lnTo>
                      <a:pt x="463" y="299"/>
                    </a:lnTo>
                    <a:lnTo>
                      <a:pt x="432" y="299"/>
                    </a:lnTo>
                    <a:lnTo>
                      <a:pt x="412" y="289"/>
                    </a:lnTo>
                    <a:lnTo>
                      <a:pt x="381" y="289"/>
                    </a:lnTo>
                    <a:lnTo>
                      <a:pt x="350" y="278"/>
                    </a:lnTo>
                    <a:lnTo>
                      <a:pt x="329" y="278"/>
                    </a:lnTo>
                    <a:lnTo>
                      <a:pt x="299" y="268"/>
                    </a:lnTo>
                    <a:lnTo>
                      <a:pt x="278" y="258"/>
                    </a:lnTo>
                    <a:lnTo>
                      <a:pt x="247" y="247"/>
                    </a:lnTo>
                    <a:lnTo>
                      <a:pt x="216" y="237"/>
                    </a:lnTo>
                    <a:lnTo>
                      <a:pt x="195" y="227"/>
                    </a:lnTo>
                    <a:lnTo>
                      <a:pt x="165" y="216"/>
                    </a:lnTo>
                    <a:lnTo>
                      <a:pt x="134" y="196"/>
                    </a:lnTo>
                    <a:lnTo>
                      <a:pt x="113" y="186"/>
                    </a:lnTo>
                    <a:lnTo>
                      <a:pt x="82" y="165"/>
                    </a:lnTo>
                    <a:lnTo>
                      <a:pt x="51" y="134"/>
                    </a:lnTo>
                    <a:lnTo>
                      <a:pt x="31" y="83"/>
                    </a:lnTo>
                    <a:lnTo>
                      <a:pt x="0" y="0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68" name="Oval 26"/>
              <p:cNvSpPr>
                <a:spLocks noChangeArrowheads="1"/>
              </p:cNvSpPr>
              <p:nvPr/>
            </p:nvSpPr>
            <p:spPr bwMode="auto">
              <a:xfrm>
                <a:off x="1133" y="1734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69" name="Oval 27"/>
              <p:cNvSpPr>
                <a:spLocks noChangeArrowheads="1"/>
              </p:cNvSpPr>
              <p:nvPr/>
            </p:nvSpPr>
            <p:spPr bwMode="auto">
              <a:xfrm>
                <a:off x="1163" y="1610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0" name="Oval 28"/>
              <p:cNvSpPr>
                <a:spLocks noChangeArrowheads="1"/>
              </p:cNvSpPr>
              <p:nvPr/>
            </p:nvSpPr>
            <p:spPr bwMode="auto">
              <a:xfrm>
                <a:off x="1184" y="1518"/>
                <a:ext cx="93" cy="92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1" name="Oval 29"/>
              <p:cNvSpPr>
                <a:spLocks noChangeArrowheads="1"/>
              </p:cNvSpPr>
              <p:nvPr/>
            </p:nvSpPr>
            <p:spPr bwMode="auto">
              <a:xfrm>
                <a:off x="1215" y="1425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2" name="Oval 30"/>
              <p:cNvSpPr>
                <a:spLocks noChangeArrowheads="1"/>
              </p:cNvSpPr>
              <p:nvPr/>
            </p:nvSpPr>
            <p:spPr bwMode="auto">
              <a:xfrm>
                <a:off x="1246" y="1425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3" name="Oval 31"/>
              <p:cNvSpPr>
                <a:spLocks noChangeArrowheads="1"/>
              </p:cNvSpPr>
              <p:nvPr/>
            </p:nvSpPr>
            <p:spPr bwMode="auto">
              <a:xfrm>
                <a:off x="1266" y="1487"/>
                <a:ext cx="93" cy="92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4" name="Oval 32"/>
              <p:cNvSpPr>
                <a:spLocks noChangeArrowheads="1"/>
              </p:cNvSpPr>
              <p:nvPr/>
            </p:nvSpPr>
            <p:spPr bwMode="auto">
              <a:xfrm>
                <a:off x="1297" y="1549"/>
                <a:ext cx="93" cy="92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5" name="Oval 33"/>
              <p:cNvSpPr>
                <a:spLocks noChangeArrowheads="1"/>
              </p:cNvSpPr>
              <p:nvPr/>
            </p:nvSpPr>
            <p:spPr bwMode="auto">
              <a:xfrm>
                <a:off x="1328" y="1363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6" name="Oval 34"/>
              <p:cNvSpPr>
                <a:spLocks noChangeArrowheads="1"/>
              </p:cNvSpPr>
              <p:nvPr/>
            </p:nvSpPr>
            <p:spPr bwMode="auto">
              <a:xfrm>
                <a:off x="1349" y="1487"/>
                <a:ext cx="93" cy="92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7" name="Oval 35"/>
              <p:cNvSpPr>
                <a:spLocks noChangeArrowheads="1"/>
              </p:cNvSpPr>
              <p:nvPr/>
            </p:nvSpPr>
            <p:spPr bwMode="auto">
              <a:xfrm>
                <a:off x="1380" y="1394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8" name="Oval 36"/>
              <p:cNvSpPr>
                <a:spLocks noChangeArrowheads="1"/>
              </p:cNvSpPr>
              <p:nvPr/>
            </p:nvSpPr>
            <p:spPr bwMode="auto">
              <a:xfrm>
                <a:off x="1411" y="1301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79" name="Oval 37"/>
              <p:cNvSpPr>
                <a:spLocks noChangeArrowheads="1"/>
              </p:cNvSpPr>
              <p:nvPr/>
            </p:nvSpPr>
            <p:spPr bwMode="auto">
              <a:xfrm>
                <a:off x="1431" y="1332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0" name="Oval 38"/>
              <p:cNvSpPr>
                <a:spLocks noChangeArrowheads="1"/>
              </p:cNvSpPr>
              <p:nvPr/>
            </p:nvSpPr>
            <p:spPr bwMode="auto">
              <a:xfrm>
                <a:off x="1462" y="1270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1" name="Oval 39"/>
              <p:cNvSpPr>
                <a:spLocks noChangeArrowheads="1"/>
              </p:cNvSpPr>
              <p:nvPr/>
            </p:nvSpPr>
            <p:spPr bwMode="auto">
              <a:xfrm>
                <a:off x="1483" y="1332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2" name="Oval 40"/>
              <p:cNvSpPr>
                <a:spLocks noChangeArrowheads="1"/>
              </p:cNvSpPr>
              <p:nvPr/>
            </p:nvSpPr>
            <p:spPr bwMode="auto">
              <a:xfrm>
                <a:off x="1514" y="1332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3" name="Oval 41"/>
              <p:cNvSpPr>
                <a:spLocks noChangeArrowheads="1"/>
              </p:cNvSpPr>
              <p:nvPr/>
            </p:nvSpPr>
            <p:spPr bwMode="auto">
              <a:xfrm>
                <a:off x="1545" y="1456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4" name="Oval 42"/>
              <p:cNvSpPr>
                <a:spLocks noChangeArrowheads="1"/>
              </p:cNvSpPr>
              <p:nvPr/>
            </p:nvSpPr>
            <p:spPr bwMode="auto">
              <a:xfrm>
                <a:off x="1565" y="1332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5" name="Oval 43"/>
              <p:cNvSpPr>
                <a:spLocks noChangeArrowheads="1"/>
              </p:cNvSpPr>
              <p:nvPr/>
            </p:nvSpPr>
            <p:spPr bwMode="auto">
              <a:xfrm>
                <a:off x="1596" y="1394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6" name="Oval 44"/>
              <p:cNvSpPr>
                <a:spLocks noChangeArrowheads="1"/>
              </p:cNvSpPr>
              <p:nvPr/>
            </p:nvSpPr>
            <p:spPr bwMode="auto">
              <a:xfrm>
                <a:off x="1627" y="1394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7" name="Oval 45"/>
              <p:cNvSpPr>
                <a:spLocks noChangeArrowheads="1"/>
              </p:cNvSpPr>
              <p:nvPr/>
            </p:nvSpPr>
            <p:spPr bwMode="auto">
              <a:xfrm>
                <a:off x="1648" y="1394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8" name="Oval 46"/>
              <p:cNvSpPr>
                <a:spLocks noChangeArrowheads="1"/>
              </p:cNvSpPr>
              <p:nvPr/>
            </p:nvSpPr>
            <p:spPr bwMode="auto">
              <a:xfrm>
                <a:off x="1679" y="1456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89" name="Oval 47"/>
              <p:cNvSpPr>
                <a:spLocks noChangeArrowheads="1"/>
              </p:cNvSpPr>
              <p:nvPr/>
            </p:nvSpPr>
            <p:spPr bwMode="auto">
              <a:xfrm>
                <a:off x="1710" y="1332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0" name="Oval 48"/>
              <p:cNvSpPr>
                <a:spLocks noChangeArrowheads="1"/>
              </p:cNvSpPr>
              <p:nvPr/>
            </p:nvSpPr>
            <p:spPr bwMode="auto">
              <a:xfrm>
                <a:off x="1730" y="1425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1" name="Oval 49"/>
              <p:cNvSpPr>
                <a:spLocks noChangeArrowheads="1"/>
              </p:cNvSpPr>
              <p:nvPr/>
            </p:nvSpPr>
            <p:spPr bwMode="auto">
              <a:xfrm>
                <a:off x="1761" y="1363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2" name="Oval 50"/>
              <p:cNvSpPr>
                <a:spLocks noChangeArrowheads="1"/>
              </p:cNvSpPr>
              <p:nvPr/>
            </p:nvSpPr>
            <p:spPr bwMode="auto">
              <a:xfrm>
                <a:off x="1792" y="1425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3" name="Oval 51"/>
              <p:cNvSpPr>
                <a:spLocks noChangeArrowheads="1"/>
              </p:cNvSpPr>
              <p:nvPr/>
            </p:nvSpPr>
            <p:spPr bwMode="auto">
              <a:xfrm>
                <a:off x="1813" y="1425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4" name="Oval 52"/>
              <p:cNvSpPr>
                <a:spLocks noChangeArrowheads="1"/>
              </p:cNvSpPr>
              <p:nvPr/>
            </p:nvSpPr>
            <p:spPr bwMode="auto">
              <a:xfrm>
                <a:off x="1843" y="1425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5" name="Oval 53"/>
              <p:cNvSpPr>
                <a:spLocks noChangeArrowheads="1"/>
              </p:cNvSpPr>
              <p:nvPr/>
            </p:nvSpPr>
            <p:spPr bwMode="auto">
              <a:xfrm>
                <a:off x="1864" y="1394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6" name="Oval 54"/>
              <p:cNvSpPr>
                <a:spLocks noChangeArrowheads="1"/>
              </p:cNvSpPr>
              <p:nvPr/>
            </p:nvSpPr>
            <p:spPr bwMode="auto">
              <a:xfrm>
                <a:off x="1895" y="1425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7" name="Oval 55"/>
              <p:cNvSpPr>
                <a:spLocks noChangeArrowheads="1"/>
              </p:cNvSpPr>
              <p:nvPr/>
            </p:nvSpPr>
            <p:spPr bwMode="auto">
              <a:xfrm>
                <a:off x="1926" y="1332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8" name="Oval 56"/>
              <p:cNvSpPr>
                <a:spLocks noChangeArrowheads="1"/>
              </p:cNvSpPr>
              <p:nvPr/>
            </p:nvSpPr>
            <p:spPr bwMode="auto">
              <a:xfrm>
                <a:off x="1947" y="1456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599" name="Oval 57"/>
              <p:cNvSpPr>
                <a:spLocks noChangeArrowheads="1"/>
              </p:cNvSpPr>
              <p:nvPr/>
            </p:nvSpPr>
            <p:spPr bwMode="auto">
              <a:xfrm>
                <a:off x="1977" y="1363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0" name="Oval 58"/>
              <p:cNvSpPr>
                <a:spLocks noChangeArrowheads="1"/>
              </p:cNvSpPr>
              <p:nvPr/>
            </p:nvSpPr>
            <p:spPr bwMode="auto">
              <a:xfrm>
                <a:off x="2008" y="1363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1" name="Oval 59"/>
              <p:cNvSpPr>
                <a:spLocks noChangeArrowheads="1"/>
              </p:cNvSpPr>
              <p:nvPr/>
            </p:nvSpPr>
            <p:spPr bwMode="auto">
              <a:xfrm>
                <a:off x="2029" y="1456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2" name="Oval 60"/>
              <p:cNvSpPr>
                <a:spLocks noChangeArrowheads="1"/>
              </p:cNvSpPr>
              <p:nvPr/>
            </p:nvSpPr>
            <p:spPr bwMode="auto">
              <a:xfrm>
                <a:off x="2060" y="1425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3" name="Oval 61"/>
              <p:cNvSpPr>
                <a:spLocks noChangeArrowheads="1"/>
              </p:cNvSpPr>
              <p:nvPr/>
            </p:nvSpPr>
            <p:spPr bwMode="auto">
              <a:xfrm>
                <a:off x="2091" y="1425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4" name="Oval 62"/>
              <p:cNvSpPr>
                <a:spLocks noChangeArrowheads="1"/>
              </p:cNvSpPr>
              <p:nvPr/>
            </p:nvSpPr>
            <p:spPr bwMode="auto">
              <a:xfrm>
                <a:off x="2111" y="1363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5" name="Oval 63"/>
              <p:cNvSpPr>
                <a:spLocks noChangeArrowheads="1"/>
              </p:cNvSpPr>
              <p:nvPr/>
            </p:nvSpPr>
            <p:spPr bwMode="auto">
              <a:xfrm>
                <a:off x="2142" y="1394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6" name="Oval 64"/>
              <p:cNvSpPr>
                <a:spLocks noChangeArrowheads="1"/>
              </p:cNvSpPr>
              <p:nvPr/>
            </p:nvSpPr>
            <p:spPr bwMode="auto">
              <a:xfrm>
                <a:off x="2163" y="1425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7" name="Oval 65"/>
              <p:cNvSpPr>
                <a:spLocks noChangeArrowheads="1"/>
              </p:cNvSpPr>
              <p:nvPr/>
            </p:nvSpPr>
            <p:spPr bwMode="auto">
              <a:xfrm>
                <a:off x="2194" y="1394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8" name="Oval 66"/>
              <p:cNvSpPr>
                <a:spLocks noChangeArrowheads="1"/>
              </p:cNvSpPr>
              <p:nvPr/>
            </p:nvSpPr>
            <p:spPr bwMode="auto">
              <a:xfrm>
                <a:off x="2225" y="1456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09" name="Oval 67"/>
              <p:cNvSpPr>
                <a:spLocks noChangeArrowheads="1"/>
              </p:cNvSpPr>
              <p:nvPr/>
            </p:nvSpPr>
            <p:spPr bwMode="auto">
              <a:xfrm>
                <a:off x="2245" y="1456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0" name="Oval 68"/>
              <p:cNvSpPr>
                <a:spLocks noChangeArrowheads="1"/>
              </p:cNvSpPr>
              <p:nvPr/>
            </p:nvSpPr>
            <p:spPr bwMode="auto">
              <a:xfrm>
                <a:off x="2276" y="1394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1" name="Oval 69"/>
              <p:cNvSpPr>
                <a:spLocks noChangeArrowheads="1"/>
              </p:cNvSpPr>
              <p:nvPr/>
            </p:nvSpPr>
            <p:spPr bwMode="auto">
              <a:xfrm>
                <a:off x="2307" y="1301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2" name="Oval 70"/>
              <p:cNvSpPr>
                <a:spLocks noChangeArrowheads="1"/>
              </p:cNvSpPr>
              <p:nvPr/>
            </p:nvSpPr>
            <p:spPr bwMode="auto">
              <a:xfrm>
                <a:off x="2328" y="1456"/>
                <a:ext cx="92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3" name="Oval 71"/>
              <p:cNvSpPr>
                <a:spLocks noChangeArrowheads="1"/>
              </p:cNvSpPr>
              <p:nvPr/>
            </p:nvSpPr>
            <p:spPr bwMode="auto">
              <a:xfrm>
                <a:off x="2359" y="1549"/>
                <a:ext cx="92" cy="92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4" name="Oval 72"/>
              <p:cNvSpPr>
                <a:spLocks noChangeArrowheads="1"/>
              </p:cNvSpPr>
              <p:nvPr/>
            </p:nvSpPr>
            <p:spPr bwMode="auto">
              <a:xfrm>
                <a:off x="2390" y="1518"/>
                <a:ext cx="92" cy="92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5" name="Oval 73"/>
              <p:cNvSpPr>
                <a:spLocks noChangeArrowheads="1"/>
              </p:cNvSpPr>
              <p:nvPr/>
            </p:nvSpPr>
            <p:spPr bwMode="auto">
              <a:xfrm>
                <a:off x="2410" y="1363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6" name="Oval 74"/>
              <p:cNvSpPr>
                <a:spLocks noChangeArrowheads="1"/>
              </p:cNvSpPr>
              <p:nvPr/>
            </p:nvSpPr>
            <p:spPr bwMode="auto">
              <a:xfrm>
                <a:off x="2441" y="1456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7" name="Oval 75"/>
              <p:cNvSpPr>
                <a:spLocks noChangeArrowheads="1"/>
              </p:cNvSpPr>
              <p:nvPr/>
            </p:nvSpPr>
            <p:spPr bwMode="auto">
              <a:xfrm>
                <a:off x="2472" y="1394"/>
                <a:ext cx="93" cy="93"/>
              </a:xfrm>
              <a:prstGeom prst="ellipse">
                <a:avLst/>
              </a:pr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8" name="Line 76"/>
              <p:cNvSpPr>
                <a:spLocks noChangeShapeType="1"/>
              </p:cNvSpPr>
              <p:nvPr/>
            </p:nvSpPr>
            <p:spPr bwMode="auto">
              <a:xfrm>
                <a:off x="1153" y="1971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19" name="Line 77"/>
              <p:cNvSpPr>
                <a:spLocks noChangeShapeType="1"/>
              </p:cNvSpPr>
              <p:nvPr/>
            </p:nvSpPr>
            <p:spPr bwMode="auto">
              <a:xfrm flipH="1">
                <a:off x="1153" y="1971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0" name="Line 78"/>
              <p:cNvSpPr>
                <a:spLocks noChangeShapeType="1"/>
              </p:cNvSpPr>
              <p:nvPr/>
            </p:nvSpPr>
            <p:spPr bwMode="auto">
              <a:xfrm>
                <a:off x="1184" y="1569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1" name="Line 79"/>
              <p:cNvSpPr>
                <a:spLocks noChangeShapeType="1"/>
              </p:cNvSpPr>
              <p:nvPr/>
            </p:nvSpPr>
            <p:spPr bwMode="auto">
              <a:xfrm flipH="1">
                <a:off x="1184" y="1569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2" name="Line 80"/>
              <p:cNvSpPr>
                <a:spLocks noChangeShapeType="1"/>
              </p:cNvSpPr>
              <p:nvPr/>
            </p:nvSpPr>
            <p:spPr bwMode="auto">
              <a:xfrm>
                <a:off x="1205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3" name="Line 81"/>
              <p:cNvSpPr>
                <a:spLocks noChangeShapeType="1"/>
              </p:cNvSpPr>
              <p:nvPr/>
            </p:nvSpPr>
            <p:spPr bwMode="auto">
              <a:xfrm flipH="1">
                <a:off x="1205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4" name="Line 82"/>
              <p:cNvSpPr>
                <a:spLocks noChangeShapeType="1"/>
              </p:cNvSpPr>
              <p:nvPr/>
            </p:nvSpPr>
            <p:spPr bwMode="auto">
              <a:xfrm>
                <a:off x="1236" y="1909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5" name="Line 83"/>
              <p:cNvSpPr>
                <a:spLocks noChangeShapeType="1"/>
              </p:cNvSpPr>
              <p:nvPr/>
            </p:nvSpPr>
            <p:spPr bwMode="auto">
              <a:xfrm flipH="1">
                <a:off x="1236" y="1909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6" name="Line 84"/>
              <p:cNvSpPr>
                <a:spLocks noChangeShapeType="1"/>
              </p:cNvSpPr>
              <p:nvPr/>
            </p:nvSpPr>
            <p:spPr bwMode="auto">
              <a:xfrm>
                <a:off x="1266" y="2033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7" name="Line 85"/>
              <p:cNvSpPr>
                <a:spLocks noChangeShapeType="1"/>
              </p:cNvSpPr>
              <p:nvPr/>
            </p:nvSpPr>
            <p:spPr bwMode="auto">
              <a:xfrm flipH="1">
                <a:off x="1266" y="2033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8" name="Line 86"/>
              <p:cNvSpPr>
                <a:spLocks noChangeShapeType="1"/>
              </p:cNvSpPr>
              <p:nvPr/>
            </p:nvSpPr>
            <p:spPr bwMode="auto">
              <a:xfrm>
                <a:off x="1287" y="2095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29" name="Line 87"/>
              <p:cNvSpPr>
                <a:spLocks noChangeShapeType="1"/>
              </p:cNvSpPr>
              <p:nvPr/>
            </p:nvSpPr>
            <p:spPr bwMode="auto">
              <a:xfrm flipH="1">
                <a:off x="1287" y="2095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0" name="Line 88"/>
              <p:cNvSpPr>
                <a:spLocks noChangeShapeType="1"/>
              </p:cNvSpPr>
              <p:nvPr/>
            </p:nvSpPr>
            <p:spPr bwMode="auto">
              <a:xfrm>
                <a:off x="1318" y="1847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1" name="Line 89"/>
              <p:cNvSpPr>
                <a:spLocks noChangeShapeType="1"/>
              </p:cNvSpPr>
              <p:nvPr/>
            </p:nvSpPr>
            <p:spPr bwMode="auto">
              <a:xfrm flipH="1">
                <a:off x="1318" y="1847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2" name="Line 90"/>
              <p:cNvSpPr>
                <a:spLocks noChangeShapeType="1"/>
              </p:cNvSpPr>
              <p:nvPr/>
            </p:nvSpPr>
            <p:spPr bwMode="auto">
              <a:xfrm>
                <a:off x="1349" y="2095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3" name="Line 91"/>
              <p:cNvSpPr>
                <a:spLocks noChangeShapeType="1"/>
              </p:cNvSpPr>
              <p:nvPr/>
            </p:nvSpPr>
            <p:spPr bwMode="auto">
              <a:xfrm flipH="1">
                <a:off x="1349" y="2095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4" name="Line 92"/>
              <p:cNvSpPr>
                <a:spLocks noChangeShapeType="1"/>
              </p:cNvSpPr>
              <p:nvPr/>
            </p:nvSpPr>
            <p:spPr bwMode="auto">
              <a:xfrm>
                <a:off x="1369" y="1847"/>
                <a:ext cx="42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5" name="Line 93"/>
              <p:cNvSpPr>
                <a:spLocks noChangeShapeType="1"/>
              </p:cNvSpPr>
              <p:nvPr/>
            </p:nvSpPr>
            <p:spPr bwMode="auto">
              <a:xfrm flipH="1">
                <a:off x="1369" y="1847"/>
                <a:ext cx="42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6" name="Line 94"/>
              <p:cNvSpPr>
                <a:spLocks noChangeShapeType="1"/>
              </p:cNvSpPr>
              <p:nvPr/>
            </p:nvSpPr>
            <p:spPr bwMode="auto">
              <a:xfrm>
                <a:off x="1400" y="2095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7" name="Line 95"/>
              <p:cNvSpPr>
                <a:spLocks noChangeShapeType="1"/>
              </p:cNvSpPr>
              <p:nvPr/>
            </p:nvSpPr>
            <p:spPr bwMode="auto">
              <a:xfrm flipH="1">
                <a:off x="1400" y="2095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8" name="Line 96"/>
              <p:cNvSpPr>
                <a:spLocks noChangeShapeType="1"/>
              </p:cNvSpPr>
              <p:nvPr/>
            </p:nvSpPr>
            <p:spPr bwMode="auto">
              <a:xfrm>
                <a:off x="1431" y="1909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39" name="Line 97"/>
              <p:cNvSpPr>
                <a:spLocks noChangeShapeType="1"/>
              </p:cNvSpPr>
              <p:nvPr/>
            </p:nvSpPr>
            <p:spPr bwMode="auto">
              <a:xfrm flipH="1">
                <a:off x="1431" y="1909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0" name="Line 98"/>
              <p:cNvSpPr>
                <a:spLocks noChangeShapeType="1"/>
              </p:cNvSpPr>
              <p:nvPr/>
            </p:nvSpPr>
            <p:spPr bwMode="auto">
              <a:xfrm>
                <a:off x="1452" y="1909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1" name="Line 99"/>
              <p:cNvSpPr>
                <a:spLocks noChangeShapeType="1"/>
              </p:cNvSpPr>
              <p:nvPr/>
            </p:nvSpPr>
            <p:spPr bwMode="auto">
              <a:xfrm flipH="1">
                <a:off x="1452" y="1909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2" name="Line 100"/>
              <p:cNvSpPr>
                <a:spLocks noChangeShapeType="1"/>
              </p:cNvSpPr>
              <p:nvPr/>
            </p:nvSpPr>
            <p:spPr bwMode="auto">
              <a:xfrm>
                <a:off x="1483" y="1909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3" name="Line 101"/>
              <p:cNvSpPr>
                <a:spLocks noChangeShapeType="1"/>
              </p:cNvSpPr>
              <p:nvPr/>
            </p:nvSpPr>
            <p:spPr bwMode="auto">
              <a:xfrm flipH="1">
                <a:off x="1483" y="1909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4" name="Line 102"/>
              <p:cNvSpPr>
                <a:spLocks noChangeShapeType="1"/>
              </p:cNvSpPr>
              <p:nvPr/>
            </p:nvSpPr>
            <p:spPr bwMode="auto">
              <a:xfrm>
                <a:off x="1503" y="1971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5" name="Line 103"/>
              <p:cNvSpPr>
                <a:spLocks noChangeShapeType="1"/>
              </p:cNvSpPr>
              <p:nvPr/>
            </p:nvSpPr>
            <p:spPr bwMode="auto">
              <a:xfrm flipH="1">
                <a:off x="1503" y="1971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6" name="Line 104"/>
              <p:cNvSpPr>
                <a:spLocks noChangeShapeType="1"/>
              </p:cNvSpPr>
              <p:nvPr/>
            </p:nvSpPr>
            <p:spPr bwMode="auto">
              <a:xfrm>
                <a:off x="1534" y="2064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7" name="Line 105"/>
              <p:cNvSpPr>
                <a:spLocks noChangeShapeType="1"/>
              </p:cNvSpPr>
              <p:nvPr/>
            </p:nvSpPr>
            <p:spPr bwMode="auto">
              <a:xfrm flipH="1">
                <a:off x="1534" y="2064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8" name="Line 106"/>
              <p:cNvSpPr>
                <a:spLocks noChangeShapeType="1"/>
              </p:cNvSpPr>
              <p:nvPr/>
            </p:nvSpPr>
            <p:spPr bwMode="auto">
              <a:xfrm>
                <a:off x="1565" y="2033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49" name="Line 107"/>
              <p:cNvSpPr>
                <a:spLocks noChangeShapeType="1"/>
              </p:cNvSpPr>
              <p:nvPr/>
            </p:nvSpPr>
            <p:spPr bwMode="auto">
              <a:xfrm flipH="1">
                <a:off x="1565" y="2033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0" name="Line 108"/>
              <p:cNvSpPr>
                <a:spLocks noChangeShapeType="1"/>
              </p:cNvSpPr>
              <p:nvPr/>
            </p:nvSpPr>
            <p:spPr bwMode="auto">
              <a:xfrm>
                <a:off x="1586" y="1971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1" name="Line 109"/>
              <p:cNvSpPr>
                <a:spLocks noChangeShapeType="1"/>
              </p:cNvSpPr>
              <p:nvPr/>
            </p:nvSpPr>
            <p:spPr bwMode="auto">
              <a:xfrm flipH="1">
                <a:off x="1586" y="1971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2" name="Line 110"/>
              <p:cNvSpPr>
                <a:spLocks noChangeShapeType="1"/>
              </p:cNvSpPr>
              <p:nvPr/>
            </p:nvSpPr>
            <p:spPr bwMode="auto">
              <a:xfrm>
                <a:off x="1617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3" name="Line 111"/>
              <p:cNvSpPr>
                <a:spLocks noChangeShapeType="1"/>
              </p:cNvSpPr>
              <p:nvPr/>
            </p:nvSpPr>
            <p:spPr bwMode="auto">
              <a:xfrm flipH="1">
                <a:off x="1617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4" name="Line 112"/>
              <p:cNvSpPr>
                <a:spLocks noChangeShapeType="1"/>
              </p:cNvSpPr>
              <p:nvPr/>
            </p:nvSpPr>
            <p:spPr bwMode="auto">
              <a:xfrm>
                <a:off x="1648" y="1940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5" name="Line 113"/>
              <p:cNvSpPr>
                <a:spLocks noChangeShapeType="1"/>
              </p:cNvSpPr>
              <p:nvPr/>
            </p:nvSpPr>
            <p:spPr bwMode="auto">
              <a:xfrm flipH="1">
                <a:off x="1648" y="1940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6" name="Line 114"/>
              <p:cNvSpPr>
                <a:spLocks noChangeShapeType="1"/>
              </p:cNvSpPr>
              <p:nvPr/>
            </p:nvSpPr>
            <p:spPr bwMode="auto">
              <a:xfrm>
                <a:off x="1668" y="2033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7" name="Line 115"/>
              <p:cNvSpPr>
                <a:spLocks noChangeShapeType="1"/>
              </p:cNvSpPr>
              <p:nvPr/>
            </p:nvSpPr>
            <p:spPr bwMode="auto">
              <a:xfrm flipH="1">
                <a:off x="1668" y="2033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8" name="Line 116"/>
              <p:cNvSpPr>
                <a:spLocks noChangeShapeType="1"/>
              </p:cNvSpPr>
              <p:nvPr/>
            </p:nvSpPr>
            <p:spPr bwMode="auto">
              <a:xfrm>
                <a:off x="1699" y="2126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59" name="Line 117"/>
              <p:cNvSpPr>
                <a:spLocks noChangeShapeType="1"/>
              </p:cNvSpPr>
              <p:nvPr/>
            </p:nvSpPr>
            <p:spPr bwMode="auto">
              <a:xfrm flipH="1">
                <a:off x="1699" y="2126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0" name="Line 118"/>
              <p:cNvSpPr>
                <a:spLocks noChangeShapeType="1"/>
              </p:cNvSpPr>
              <p:nvPr/>
            </p:nvSpPr>
            <p:spPr bwMode="auto">
              <a:xfrm>
                <a:off x="1730" y="2095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1" name="Line 119"/>
              <p:cNvSpPr>
                <a:spLocks noChangeShapeType="1"/>
              </p:cNvSpPr>
              <p:nvPr/>
            </p:nvSpPr>
            <p:spPr bwMode="auto">
              <a:xfrm flipH="1">
                <a:off x="1730" y="2095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2" name="Line 120"/>
              <p:cNvSpPr>
                <a:spLocks noChangeShapeType="1"/>
              </p:cNvSpPr>
              <p:nvPr/>
            </p:nvSpPr>
            <p:spPr bwMode="auto">
              <a:xfrm>
                <a:off x="1751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3" name="Line 121"/>
              <p:cNvSpPr>
                <a:spLocks noChangeShapeType="1"/>
              </p:cNvSpPr>
              <p:nvPr/>
            </p:nvSpPr>
            <p:spPr bwMode="auto">
              <a:xfrm flipH="1">
                <a:off x="1751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4" name="Line 122"/>
              <p:cNvSpPr>
                <a:spLocks noChangeShapeType="1"/>
              </p:cNvSpPr>
              <p:nvPr/>
            </p:nvSpPr>
            <p:spPr bwMode="auto">
              <a:xfrm>
                <a:off x="1782" y="2064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5" name="Line 123"/>
              <p:cNvSpPr>
                <a:spLocks noChangeShapeType="1"/>
              </p:cNvSpPr>
              <p:nvPr/>
            </p:nvSpPr>
            <p:spPr bwMode="auto">
              <a:xfrm flipH="1">
                <a:off x="1782" y="2064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6" name="Line 124"/>
              <p:cNvSpPr>
                <a:spLocks noChangeShapeType="1"/>
              </p:cNvSpPr>
              <p:nvPr/>
            </p:nvSpPr>
            <p:spPr bwMode="auto">
              <a:xfrm>
                <a:off x="1813" y="2064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7" name="Line 125"/>
              <p:cNvSpPr>
                <a:spLocks noChangeShapeType="1"/>
              </p:cNvSpPr>
              <p:nvPr/>
            </p:nvSpPr>
            <p:spPr bwMode="auto">
              <a:xfrm flipH="1">
                <a:off x="1813" y="2064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8" name="Line 126"/>
              <p:cNvSpPr>
                <a:spLocks noChangeShapeType="1"/>
              </p:cNvSpPr>
              <p:nvPr/>
            </p:nvSpPr>
            <p:spPr bwMode="auto">
              <a:xfrm>
                <a:off x="1833" y="2064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69" name="Line 127"/>
              <p:cNvSpPr>
                <a:spLocks noChangeShapeType="1"/>
              </p:cNvSpPr>
              <p:nvPr/>
            </p:nvSpPr>
            <p:spPr bwMode="auto">
              <a:xfrm flipH="1">
                <a:off x="1833" y="2064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0" name="Line 128"/>
              <p:cNvSpPr>
                <a:spLocks noChangeShapeType="1"/>
              </p:cNvSpPr>
              <p:nvPr/>
            </p:nvSpPr>
            <p:spPr bwMode="auto">
              <a:xfrm>
                <a:off x="1864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1" name="Line 129"/>
              <p:cNvSpPr>
                <a:spLocks noChangeShapeType="1"/>
              </p:cNvSpPr>
              <p:nvPr/>
            </p:nvSpPr>
            <p:spPr bwMode="auto">
              <a:xfrm flipH="1">
                <a:off x="1864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2" name="Line 130"/>
              <p:cNvSpPr>
                <a:spLocks noChangeShapeType="1"/>
              </p:cNvSpPr>
              <p:nvPr/>
            </p:nvSpPr>
            <p:spPr bwMode="auto">
              <a:xfrm>
                <a:off x="1885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3" name="Line 131"/>
              <p:cNvSpPr>
                <a:spLocks noChangeShapeType="1"/>
              </p:cNvSpPr>
              <p:nvPr/>
            </p:nvSpPr>
            <p:spPr bwMode="auto">
              <a:xfrm flipH="1">
                <a:off x="1885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4" name="Line 132"/>
              <p:cNvSpPr>
                <a:spLocks noChangeShapeType="1"/>
              </p:cNvSpPr>
              <p:nvPr/>
            </p:nvSpPr>
            <p:spPr bwMode="auto">
              <a:xfrm>
                <a:off x="1916" y="2033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5" name="Line 133"/>
              <p:cNvSpPr>
                <a:spLocks noChangeShapeType="1"/>
              </p:cNvSpPr>
              <p:nvPr/>
            </p:nvSpPr>
            <p:spPr bwMode="auto">
              <a:xfrm flipH="1">
                <a:off x="1916" y="2033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6" name="Line 134"/>
              <p:cNvSpPr>
                <a:spLocks noChangeShapeType="1"/>
              </p:cNvSpPr>
              <p:nvPr/>
            </p:nvSpPr>
            <p:spPr bwMode="auto">
              <a:xfrm>
                <a:off x="1947" y="2095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7" name="Line 135"/>
              <p:cNvSpPr>
                <a:spLocks noChangeShapeType="1"/>
              </p:cNvSpPr>
              <p:nvPr/>
            </p:nvSpPr>
            <p:spPr bwMode="auto">
              <a:xfrm flipH="1">
                <a:off x="1947" y="2095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8" name="Line 136"/>
              <p:cNvSpPr>
                <a:spLocks noChangeShapeType="1"/>
              </p:cNvSpPr>
              <p:nvPr/>
            </p:nvSpPr>
            <p:spPr bwMode="auto">
              <a:xfrm>
                <a:off x="1967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79" name="Line 137"/>
              <p:cNvSpPr>
                <a:spLocks noChangeShapeType="1"/>
              </p:cNvSpPr>
              <p:nvPr/>
            </p:nvSpPr>
            <p:spPr bwMode="auto">
              <a:xfrm flipH="1">
                <a:off x="1967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0" name="Line 138"/>
              <p:cNvSpPr>
                <a:spLocks noChangeShapeType="1"/>
              </p:cNvSpPr>
              <p:nvPr/>
            </p:nvSpPr>
            <p:spPr bwMode="auto">
              <a:xfrm>
                <a:off x="1998" y="2064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1" name="Line 139"/>
              <p:cNvSpPr>
                <a:spLocks noChangeShapeType="1"/>
              </p:cNvSpPr>
              <p:nvPr/>
            </p:nvSpPr>
            <p:spPr bwMode="auto">
              <a:xfrm flipH="1">
                <a:off x="1998" y="2064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2" name="Line 140"/>
              <p:cNvSpPr>
                <a:spLocks noChangeShapeType="1"/>
              </p:cNvSpPr>
              <p:nvPr/>
            </p:nvSpPr>
            <p:spPr bwMode="auto">
              <a:xfrm>
                <a:off x="2029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3" name="Line 141"/>
              <p:cNvSpPr>
                <a:spLocks noChangeShapeType="1"/>
              </p:cNvSpPr>
              <p:nvPr/>
            </p:nvSpPr>
            <p:spPr bwMode="auto">
              <a:xfrm flipH="1">
                <a:off x="2029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4" name="Line 142"/>
              <p:cNvSpPr>
                <a:spLocks noChangeShapeType="1"/>
              </p:cNvSpPr>
              <p:nvPr/>
            </p:nvSpPr>
            <p:spPr bwMode="auto">
              <a:xfrm>
                <a:off x="2050" y="2033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5" name="Line 143"/>
              <p:cNvSpPr>
                <a:spLocks noChangeShapeType="1"/>
              </p:cNvSpPr>
              <p:nvPr/>
            </p:nvSpPr>
            <p:spPr bwMode="auto">
              <a:xfrm flipH="1">
                <a:off x="2050" y="2033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6" name="Line 144"/>
              <p:cNvSpPr>
                <a:spLocks noChangeShapeType="1"/>
              </p:cNvSpPr>
              <p:nvPr/>
            </p:nvSpPr>
            <p:spPr bwMode="auto">
              <a:xfrm>
                <a:off x="2080" y="2002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7" name="Line 145"/>
              <p:cNvSpPr>
                <a:spLocks noChangeShapeType="1"/>
              </p:cNvSpPr>
              <p:nvPr/>
            </p:nvSpPr>
            <p:spPr bwMode="auto">
              <a:xfrm flipH="1">
                <a:off x="2080" y="2002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8" name="Line 146"/>
              <p:cNvSpPr>
                <a:spLocks noChangeShapeType="1"/>
              </p:cNvSpPr>
              <p:nvPr/>
            </p:nvSpPr>
            <p:spPr bwMode="auto">
              <a:xfrm>
                <a:off x="2111" y="1786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89" name="Line 147"/>
              <p:cNvSpPr>
                <a:spLocks noChangeShapeType="1"/>
              </p:cNvSpPr>
              <p:nvPr/>
            </p:nvSpPr>
            <p:spPr bwMode="auto">
              <a:xfrm flipH="1">
                <a:off x="2111" y="1786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0" name="Line 148"/>
              <p:cNvSpPr>
                <a:spLocks noChangeShapeType="1"/>
              </p:cNvSpPr>
              <p:nvPr/>
            </p:nvSpPr>
            <p:spPr bwMode="auto">
              <a:xfrm>
                <a:off x="2132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1" name="Line 149"/>
              <p:cNvSpPr>
                <a:spLocks noChangeShapeType="1"/>
              </p:cNvSpPr>
              <p:nvPr/>
            </p:nvSpPr>
            <p:spPr bwMode="auto">
              <a:xfrm flipH="1">
                <a:off x="2132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2" name="Line 150"/>
              <p:cNvSpPr>
                <a:spLocks noChangeShapeType="1"/>
              </p:cNvSpPr>
              <p:nvPr/>
            </p:nvSpPr>
            <p:spPr bwMode="auto">
              <a:xfrm>
                <a:off x="2163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3" name="Line 151"/>
              <p:cNvSpPr>
                <a:spLocks noChangeShapeType="1"/>
              </p:cNvSpPr>
              <p:nvPr/>
            </p:nvSpPr>
            <p:spPr bwMode="auto">
              <a:xfrm flipH="1">
                <a:off x="2163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4" name="Line 152"/>
              <p:cNvSpPr>
                <a:spLocks noChangeShapeType="1"/>
              </p:cNvSpPr>
              <p:nvPr/>
            </p:nvSpPr>
            <p:spPr bwMode="auto">
              <a:xfrm>
                <a:off x="2184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5" name="Line 153"/>
              <p:cNvSpPr>
                <a:spLocks noChangeShapeType="1"/>
              </p:cNvSpPr>
              <p:nvPr/>
            </p:nvSpPr>
            <p:spPr bwMode="auto">
              <a:xfrm flipH="1">
                <a:off x="2184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6" name="Line 154"/>
              <p:cNvSpPr>
                <a:spLocks noChangeShapeType="1"/>
              </p:cNvSpPr>
              <p:nvPr/>
            </p:nvSpPr>
            <p:spPr bwMode="auto">
              <a:xfrm>
                <a:off x="2214" y="1971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7" name="Line 155"/>
              <p:cNvSpPr>
                <a:spLocks noChangeShapeType="1"/>
              </p:cNvSpPr>
              <p:nvPr/>
            </p:nvSpPr>
            <p:spPr bwMode="auto">
              <a:xfrm flipH="1">
                <a:off x="2214" y="1971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8" name="Line 156"/>
              <p:cNvSpPr>
                <a:spLocks noChangeShapeType="1"/>
              </p:cNvSpPr>
              <p:nvPr/>
            </p:nvSpPr>
            <p:spPr bwMode="auto">
              <a:xfrm>
                <a:off x="2245" y="1909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699" name="Line 157"/>
              <p:cNvSpPr>
                <a:spLocks noChangeShapeType="1"/>
              </p:cNvSpPr>
              <p:nvPr/>
            </p:nvSpPr>
            <p:spPr bwMode="auto">
              <a:xfrm flipH="1">
                <a:off x="2245" y="1909"/>
                <a:ext cx="42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0" name="Line 158"/>
              <p:cNvSpPr>
                <a:spLocks noChangeShapeType="1"/>
              </p:cNvSpPr>
              <p:nvPr/>
            </p:nvSpPr>
            <p:spPr bwMode="auto">
              <a:xfrm>
                <a:off x="2266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1" name="Line 159"/>
              <p:cNvSpPr>
                <a:spLocks noChangeShapeType="1"/>
              </p:cNvSpPr>
              <p:nvPr/>
            </p:nvSpPr>
            <p:spPr bwMode="auto">
              <a:xfrm flipH="1">
                <a:off x="2266" y="2156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2" name="Line 160"/>
              <p:cNvSpPr>
                <a:spLocks noChangeShapeType="1"/>
              </p:cNvSpPr>
              <p:nvPr/>
            </p:nvSpPr>
            <p:spPr bwMode="auto">
              <a:xfrm>
                <a:off x="2297" y="1847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3" name="Line 161"/>
              <p:cNvSpPr>
                <a:spLocks noChangeShapeType="1"/>
              </p:cNvSpPr>
              <p:nvPr/>
            </p:nvSpPr>
            <p:spPr bwMode="auto">
              <a:xfrm flipH="1">
                <a:off x="2297" y="1847"/>
                <a:ext cx="4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4" name="Line 162"/>
              <p:cNvSpPr>
                <a:spLocks noChangeShapeType="1"/>
              </p:cNvSpPr>
              <p:nvPr/>
            </p:nvSpPr>
            <p:spPr bwMode="auto">
              <a:xfrm>
                <a:off x="2328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5" name="Line 163"/>
              <p:cNvSpPr>
                <a:spLocks noChangeShapeType="1"/>
              </p:cNvSpPr>
              <p:nvPr/>
            </p:nvSpPr>
            <p:spPr bwMode="auto">
              <a:xfrm flipH="1">
                <a:off x="2328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6" name="Line 164"/>
              <p:cNvSpPr>
                <a:spLocks noChangeShapeType="1"/>
              </p:cNvSpPr>
              <p:nvPr/>
            </p:nvSpPr>
            <p:spPr bwMode="auto">
              <a:xfrm>
                <a:off x="2348" y="2156"/>
                <a:ext cx="42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7" name="Line 165"/>
              <p:cNvSpPr>
                <a:spLocks noChangeShapeType="1"/>
              </p:cNvSpPr>
              <p:nvPr/>
            </p:nvSpPr>
            <p:spPr bwMode="auto">
              <a:xfrm flipH="1">
                <a:off x="2348" y="2156"/>
                <a:ext cx="42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8" name="Line 166"/>
              <p:cNvSpPr>
                <a:spLocks noChangeShapeType="1"/>
              </p:cNvSpPr>
              <p:nvPr/>
            </p:nvSpPr>
            <p:spPr bwMode="auto">
              <a:xfrm>
                <a:off x="2379" y="2033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09" name="Line 167"/>
              <p:cNvSpPr>
                <a:spLocks noChangeShapeType="1"/>
              </p:cNvSpPr>
              <p:nvPr/>
            </p:nvSpPr>
            <p:spPr bwMode="auto">
              <a:xfrm flipH="1">
                <a:off x="2379" y="2033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0" name="Line 168"/>
              <p:cNvSpPr>
                <a:spLocks noChangeShapeType="1"/>
              </p:cNvSpPr>
              <p:nvPr/>
            </p:nvSpPr>
            <p:spPr bwMode="auto">
              <a:xfrm>
                <a:off x="2410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1" name="Line 169"/>
              <p:cNvSpPr>
                <a:spLocks noChangeShapeType="1"/>
              </p:cNvSpPr>
              <p:nvPr/>
            </p:nvSpPr>
            <p:spPr bwMode="auto">
              <a:xfrm flipH="1">
                <a:off x="2410" y="2002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2" name="Line 170"/>
              <p:cNvSpPr>
                <a:spLocks noChangeShapeType="1"/>
              </p:cNvSpPr>
              <p:nvPr/>
            </p:nvSpPr>
            <p:spPr bwMode="auto">
              <a:xfrm>
                <a:off x="2431" y="1940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3" name="Line 171"/>
              <p:cNvSpPr>
                <a:spLocks noChangeShapeType="1"/>
              </p:cNvSpPr>
              <p:nvPr/>
            </p:nvSpPr>
            <p:spPr bwMode="auto">
              <a:xfrm flipH="1">
                <a:off x="2431" y="1940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4" name="Line 172"/>
              <p:cNvSpPr>
                <a:spLocks noChangeShapeType="1"/>
              </p:cNvSpPr>
              <p:nvPr/>
            </p:nvSpPr>
            <p:spPr bwMode="auto">
              <a:xfrm>
                <a:off x="2462" y="1971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5" name="Line 173"/>
              <p:cNvSpPr>
                <a:spLocks noChangeShapeType="1"/>
              </p:cNvSpPr>
              <p:nvPr/>
            </p:nvSpPr>
            <p:spPr bwMode="auto">
              <a:xfrm flipH="1">
                <a:off x="2462" y="1971"/>
                <a:ext cx="41" cy="4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6" name="Line 174"/>
              <p:cNvSpPr>
                <a:spLocks noChangeShapeType="1"/>
              </p:cNvSpPr>
              <p:nvPr/>
            </p:nvSpPr>
            <p:spPr bwMode="auto">
              <a:xfrm>
                <a:off x="2493" y="1909"/>
                <a:ext cx="31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7" name="Line 175"/>
              <p:cNvSpPr>
                <a:spLocks noChangeShapeType="1"/>
              </p:cNvSpPr>
              <p:nvPr/>
            </p:nvSpPr>
            <p:spPr bwMode="auto">
              <a:xfrm flipH="1">
                <a:off x="2493" y="1919"/>
                <a:ext cx="31" cy="3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8" name="Freeform 176"/>
              <p:cNvSpPr>
                <a:spLocks/>
              </p:cNvSpPr>
              <p:nvPr/>
            </p:nvSpPr>
            <p:spPr bwMode="auto">
              <a:xfrm>
                <a:off x="1174" y="1435"/>
                <a:ext cx="1339" cy="340"/>
              </a:xfrm>
              <a:custGeom>
                <a:avLst/>
                <a:gdLst>
                  <a:gd name="T0" fmla="*/ 0 w 1339"/>
                  <a:gd name="T1" fmla="*/ 340 h 340"/>
                  <a:gd name="T2" fmla="*/ 31 w 1339"/>
                  <a:gd name="T3" fmla="*/ 206 h 340"/>
                  <a:gd name="T4" fmla="*/ 51 w 1339"/>
                  <a:gd name="T5" fmla="*/ 124 h 340"/>
                  <a:gd name="T6" fmla="*/ 82 w 1339"/>
                  <a:gd name="T7" fmla="*/ 83 h 340"/>
                  <a:gd name="T8" fmla="*/ 113 w 1339"/>
                  <a:gd name="T9" fmla="*/ 52 h 340"/>
                  <a:gd name="T10" fmla="*/ 134 w 1339"/>
                  <a:gd name="T11" fmla="*/ 31 h 340"/>
                  <a:gd name="T12" fmla="*/ 165 w 1339"/>
                  <a:gd name="T13" fmla="*/ 21 h 340"/>
                  <a:gd name="T14" fmla="*/ 195 w 1339"/>
                  <a:gd name="T15" fmla="*/ 11 h 340"/>
                  <a:gd name="T16" fmla="*/ 216 w 1339"/>
                  <a:gd name="T17" fmla="*/ 11 h 340"/>
                  <a:gd name="T18" fmla="*/ 247 w 1339"/>
                  <a:gd name="T19" fmla="*/ 11 h 340"/>
                  <a:gd name="T20" fmla="*/ 278 w 1339"/>
                  <a:gd name="T21" fmla="*/ 11 h 340"/>
                  <a:gd name="T22" fmla="*/ 299 w 1339"/>
                  <a:gd name="T23" fmla="*/ 11 h 340"/>
                  <a:gd name="T24" fmla="*/ 329 w 1339"/>
                  <a:gd name="T25" fmla="*/ 0 h 340"/>
                  <a:gd name="T26" fmla="*/ 350 w 1339"/>
                  <a:gd name="T27" fmla="*/ 0 h 340"/>
                  <a:gd name="T28" fmla="*/ 381 w 1339"/>
                  <a:gd name="T29" fmla="*/ 0 h 340"/>
                  <a:gd name="T30" fmla="*/ 412 w 1339"/>
                  <a:gd name="T31" fmla="*/ 0 h 340"/>
                  <a:gd name="T32" fmla="*/ 432 w 1339"/>
                  <a:gd name="T33" fmla="*/ 0 h 340"/>
                  <a:gd name="T34" fmla="*/ 463 w 1339"/>
                  <a:gd name="T35" fmla="*/ 0 h 340"/>
                  <a:gd name="T36" fmla="*/ 494 w 1339"/>
                  <a:gd name="T37" fmla="*/ 0 h 340"/>
                  <a:gd name="T38" fmla="*/ 515 w 1339"/>
                  <a:gd name="T39" fmla="*/ 0 h 340"/>
                  <a:gd name="T40" fmla="*/ 546 w 1339"/>
                  <a:gd name="T41" fmla="*/ 0 h 340"/>
                  <a:gd name="T42" fmla="*/ 577 w 1339"/>
                  <a:gd name="T43" fmla="*/ 0 h 340"/>
                  <a:gd name="T44" fmla="*/ 597 w 1339"/>
                  <a:gd name="T45" fmla="*/ 0 h 340"/>
                  <a:gd name="T46" fmla="*/ 628 w 1339"/>
                  <a:gd name="T47" fmla="*/ 0 h 340"/>
                  <a:gd name="T48" fmla="*/ 659 w 1339"/>
                  <a:gd name="T49" fmla="*/ 0 h 340"/>
                  <a:gd name="T50" fmla="*/ 680 w 1339"/>
                  <a:gd name="T51" fmla="*/ 0 h 340"/>
                  <a:gd name="T52" fmla="*/ 711 w 1339"/>
                  <a:gd name="T53" fmla="*/ 0 h 340"/>
                  <a:gd name="T54" fmla="*/ 731 w 1339"/>
                  <a:gd name="T55" fmla="*/ 0 h 340"/>
                  <a:gd name="T56" fmla="*/ 762 w 1339"/>
                  <a:gd name="T57" fmla="*/ 0 h 340"/>
                  <a:gd name="T58" fmla="*/ 793 w 1339"/>
                  <a:gd name="T59" fmla="*/ 0 h 340"/>
                  <a:gd name="T60" fmla="*/ 814 w 1339"/>
                  <a:gd name="T61" fmla="*/ 0 h 340"/>
                  <a:gd name="T62" fmla="*/ 845 w 1339"/>
                  <a:gd name="T63" fmla="*/ 0 h 340"/>
                  <a:gd name="T64" fmla="*/ 876 w 1339"/>
                  <a:gd name="T65" fmla="*/ 0 h 340"/>
                  <a:gd name="T66" fmla="*/ 896 w 1339"/>
                  <a:gd name="T67" fmla="*/ 0 h 340"/>
                  <a:gd name="T68" fmla="*/ 927 w 1339"/>
                  <a:gd name="T69" fmla="*/ 0 h 340"/>
                  <a:gd name="T70" fmla="*/ 958 w 1339"/>
                  <a:gd name="T71" fmla="*/ 0 h 340"/>
                  <a:gd name="T72" fmla="*/ 979 w 1339"/>
                  <a:gd name="T73" fmla="*/ 0 h 340"/>
                  <a:gd name="T74" fmla="*/ 1010 w 1339"/>
                  <a:gd name="T75" fmla="*/ 0 h 340"/>
                  <a:gd name="T76" fmla="*/ 1030 w 1339"/>
                  <a:gd name="T77" fmla="*/ 0 h 340"/>
                  <a:gd name="T78" fmla="*/ 1061 w 1339"/>
                  <a:gd name="T79" fmla="*/ 0 h 340"/>
                  <a:gd name="T80" fmla="*/ 1092 w 1339"/>
                  <a:gd name="T81" fmla="*/ 0 h 340"/>
                  <a:gd name="T82" fmla="*/ 1113 w 1339"/>
                  <a:gd name="T83" fmla="*/ 0 h 340"/>
                  <a:gd name="T84" fmla="*/ 1143 w 1339"/>
                  <a:gd name="T85" fmla="*/ 0 h 340"/>
                  <a:gd name="T86" fmla="*/ 1174 w 1339"/>
                  <a:gd name="T87" fmla="*/ 0 h 340"/>
                  <a:gd name="T88" fmla="*/ 1195 w 1339"/>
                  <a:gd name="T89" fmla="*/ 0 h 340"/>
                  <a:gd name="T90" fmla="*/ 1226 w 1339"/>
                  <a:gd name="T91" fmla="*/ 0 h 340"/>
                  <a:gd name="T92" fmla="*/ 1257 w 1339"/>
                  <a:gd name="T93" fmla="*/ 0 h 340"/>
                  <a:gd name="T94" fmla="*/ 1277 w 1339"/>
                  <a:gd name="T95" fmla="*/ 0 h 340"/>
                  <a:gd name="T96" fmla="*/ 1308 w 1339"/>
                  <a:gd name="T97" fmla="*/ 0 h 340"/>
                  <a:gd name="T98" fmla="*/ 1339 w 1339"/>
                  <a:gd name="T99" fmla="*/ 0 h 34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339"/>
                  <a:gd name="T151" fmla="*/ 0 h 340"/>
                  <a:gd name="T152" fmla="*/ 1339 w 1339"/>
                  <a:gd name="T153" fmla="*/ 340 h 34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339" h="340">
                    <a:moveTo>
                      <a:pt x="0" y="340"/>
                    </a:moveTo>
                    <a:lnTo>
                      <a:pt x="31" y="206"/>
                    </a:lnTo>
                    <a:lnTo>
                      <a:pt x="51" y="124"/>
                    </a:lnTo>
                    <a:lnTo>
                      <a:pt x="82" y="83"/>
                    </a:lnTo>
                    <a:lnTo>
                      <a:pt x="113" y="52"/>
                    </a:lnTo>
                    <a:lnTo>
                      <a:pt x="134" y="31"/>
                    </a:lnTo>
                    <a:lnTo>
                      <a:pt x="165" y="21"/>
                    </a:lnTo>
                    <a:lnTo>
                      <a:pt x="195" y="11"/>
                    </a:lnTo>
                    <a:lnTo>
                      <a:pt x="216" y="11"/>
                    </a:lnTo>
                    <a:lnTo>
                      <a:pt x="247" y="11"/>
                    </a:lnTo>
                    <a:lnTo>
                      <a:pt x="278" y="11"/>
                    </a:lnTo>
                    <a:lnTo>
                      <a:pt x="299" y="11"/>
                    </a:lnTo>
                    <a:lnTo>
                      <a:pt x="329" y="0"/>
                    </a:lnTo>
                    <a:lnTo>
                      <a:pt x="350" y="0"/>
                    </a:lnTo>
                    <a:lnTo>
                      <a:pt x="381" y="0"/>
                    </a:lnTo>
                    <a:lnTo>
                      <a:pt x="412" y="0"/>
                    </a:lnTo>
                    <a:lnTo>
                      <a:pt x="432" y="0"/>
                    </a:lnTo>
                    <a:lnTo>
                      <a:pt x="463" y="0"/>
                    </a:lnTo>
                    <a:lnTo>
                      <a:pt x="494" y="0"/>
                    </a:lnTo>
                    <a:lnTo>
                      <a:pt x="515" y="0"/>
                    </a:lnTo>
                    <a:lnTo>
                      <a:pt x="546" y="0"/>
                    </a:lnTo>
                    <a:lnTo>
                      <a:pt x="577" y="0"/>
                    </a:lnTo>
                    <a:lnTo>
                      <a:pt x="597" y="0"/>
                    </a:lnTo>
                    <a:lnTo>
                      <a:pt x="628" y="0"/>
                    </a:lnTo>
                    <a:lnTo>
                      <a:pt x="659" y="0"/>
                    </a:lnTo>
                    <a:lnTo>
                      <a:pt x="680" y="0"/>
                    </a:lnTo>
                    <a:lnTo>
                      <a:pt x="711" y="0"/>
                    </a:lnTo>
                    <a:lnTo>
                      <a:pt x="731" y="0"/>
                    </a:lnTo>
                    <a:lnTo>
                      <a:pt x="762" y="0"/>
                    </a:lnTo>
                    <a:lnTo>
                      <a:pt x="793" y="0"/>
                    </a:lnTo>
                    <a:lnTo>
                      <a:pt x="814" y="0"/>
                    </a:lnTo>
                    <a:lnTo>
                      <a:pt x="845" y="0"/>
                    </a:lnTo>
                    <a:lnTo>
                      <a:pt x="876" y="0"/>
                    </a:lnTo>
                    <a:lnTo>
                      <a:pt x="896" y="0"/>
                    </a:lnTo>
                    <a:lnTo>
                      <a:pt x="927" y="0"/>
                    </a:lnTo>
                    <a:lnTo>
                      <a:pt x="958" y="0"/>
                    </a:lnTo>
                    <a:lnTo>
                      <a:pt x="979" y="0"/>
                    </a:lnTo>
                    <a:lnTo>
                      <a:pt x="1010" y="0"/>
                    </a:lnTo>
                    <a:lnTo>
                      <a:pt x="1030" y="0"/>
                    </a:lnTo>
                    <a:lnTo>
                      <a:pt x="1061" y="0"/>
                    </a:lnTo>
                    <a:lnTo>
                      <a:pt x="1092" y="0"/>
                    </a:lnTo>
                    <a:lnTo>
                      <a:pt x="1113" y="0"/>
                    </a:lnTo>
                    <a:lnTo>
                      <a:pt x="1143" y="0"/>
                    </a:lnTo>
                    <a:lnTo>
                      <a:pt x="1174" y="0"/>
                    </a:lnTo>
                    <a:lnTo>
                      <a:pt x="1195" y="0"/>
                    </a:lnTo>
                    <a:lnTo>
                      <a:pt x="1226" y="0"/>
                    </a:lnTo>
                    <a:lnTo>
                      <a:pt x="1257" y="0"/>
                    </a:lnTo>
                    <a:lnTo>
                      <a:pt x="1277" y="0"/>
                    </a:lnTo>
                    <a:lnTo>
                      <a:pt x="1308" y="0"/>
                    </a:lnTo>
                    <a:lnTo>
                      <a:pt x="1339" y="0"/>
                    </a:lnTo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19" name="Freeform 177"/>
              <p:cNvSpPr>
                <a:spLocks/>
              </p:cNvSpPr>
              <p:nvPr/>
            </p:nvSpPr>
            <p:spPr bwMode="auto">
              <a:xfrm>
                <a:off x="1174" y="1858"/>
                <a:ext cx="1339" cy="185"/>
              </a:xfrm>
              <a:custGeom>
                <a:avLst/>
                <a:gdLst>
                  <a:gd name="T0" fmla="*/ 0 w 1339"/>
                  <a:gd name="T1" fmla="*/ 0 h 185"/>
                  <a:gd name="T2" fmla="*/ 31 w 1339"/>
                  <a:gd name="T3" fmla="*/ 31 h 185"/>
                  <a:gd name="T4" fmla="*/ 51 w 1339"/>
                  <a:gd name="T5" fmla="*/ 61 h 185"/>
                  <a:gd name="T6" fmla="*/ 82 w 1339"/>
                  <a:gd name="T7" fmla="*/ 82 h 185"/>
                  <a:gd name="T8" fmla="*/ 113 w 1339"/>
                  <a:gd name="T9" fmla="*/ 103 h 185"/>
                  <a:gd name="T10" fmla="*/ 134 w 1339"/>
                  <a:gd name="T11" fmla="*/ 113 h 185"/>
                  <a:gd name="T12" fmla="*/ 165 w 1339"/>
                  <a:gd name="T13" fmla="*/ 123 h 185"/>
                  <a:gd name="T14" fmla="*/ 195 w 1339"/>
                  <a:gd name="T15" fmla="*/ 134 h 185"/>
                  <a:gd name="T16" fmla="*/ 216 w 1339"/>
                  <a:gd name="T17" fmla="*/ 144 h 185"/>
                  <a:gd name="T18" fmla="*/ 247 w 1339"/>
                  <a:gd name="T19" fmla="*/ 154 h 185"/>
                  <a:gd name="T20" fmla="*/ 278 w 1339"/>
                  <a:gd name="T21" fmla="*/ 154 h 185"/>
                  <a:gd name="T22" fmla="*/ 299 w 1339"/>
                  <a:gd name="T23" fmla="*/ 164 h 185"/>
                  <a:gd name="T24" fmla="*/ 329 w 1339"/>
                  <a:gd name="T25" fmla="*/ 164 h 185"/>
                  <a:gd name="T26" fmla="*/ 350 w 1339"/>
                  <a:gd name="T27" fmla="*/ 175 h 185"/>
                  <a:gd name="T28" fmla="*/ 381 w 1339"/>
                  <a:gd name="T29" fmla="*/ 175 h 185"/>
                  <a:gd name="T30" fmla="*/ 412 w 1339"/>
                  <a:gd name="T31" fmla="*/ 175 h 185"/>
                  <a:gd name="T32" fmla="*/ 432 w 1339"/>
                  <a:gd name="T33" fmla="*/ 175 h 185"/>
                  <a:gd name="T34" fmla="*/ 463 w 1339"/>
                  <a:gd name="T35" fmla="*/ 175 h 185"/>
                  <a:gd name="T36" fmla="*/ 494 w 1339"/>
                  <a:gd name="T37" fmla="*/ 185 h 185"/>
                  <a:gd name="T38" fmla="*/ 515 w 1339"/>
                  <a:gd name="T39" fmla="*/ 185 h 185"/>
                  <a:gd name="T40" fmla="*/ 546 w 1339"/>
                  <a:gd name="T41" fmla="*/ 185 h 185"/>
                  <a:gd name="T42" fmla="*/ 577 w 1339"/>
                  <a:gd name="T43" fmla="*/ 185 h 185"/>
                  <a:gd name="T44" fmla="*/ 597 w 1339"/>
                  <a:gd name="T45" fmla="*/ 185 h 185"/>
                  <a:gd name="T46" fmla="*/ 628 w 1339"/>
                  <a:gd name="T47" fmla="*/ 185 h 185"/>
                  <a:gd name="T48" fmla="*/ 659 w 1339"/>
                  <a:gd name="T49" fmla="*/ 185 h 185"/>
                  <a:gd name="T50" fmla="*/ 680 w 1339"/>
                  <a:gd name="T51" fmla="*/ 185 h 185"/>
                  <a:gd name="T52" fmla="*/ 711 w 1339"/>
                  <a:gd name="T53" fmla="*/ 185 h 185"/>
                  <a:gd name="T54" fmla="*/ 731 w 1339"/>
                  <a:gd name="T55" fmla="*/ 185 h 185"/>
                  <a:gd name="T56" fmla="*/ 762 w 1339"/>
                  <a:gd name="T57" fmla="*/ 185 h 185"/>
                  <a:gd name="T58" fmla="*/ 793 w 1339"/>
                  <a:gd name="T59" fmla="*/ 185 h 185"/>
                  <a:gd name="T60" fmla="*/ 814 w 1339"/>
                  <a:gd name="T61" fmla="*/ 185 h 185"/>
                  <a:gd name="T62" fmla="*/ 845 w 1339"/>
                  <a:gd name="T63" fmla="*/ 185 h 185"/>
                  <a:gd name="T64" fmla="*/ 876 w 1339"/>
                  <a:gd name="T65" fmla="*/ 185 h 185"/>
                  <a:gd name="T66" fmla="*/ 896 w 1339"/>
                  <a:gd name="T67" fmla="*/ 185 h 185"/>
                  <a:gd name="T68" fmla="*/ 927 w 1339"/>
                  <a:gd name="T69" fmla="*/ 185 h 185"/>
                  <a:gd name="T70" fmla="*/ 958 w 1339"/>
                  <a:gd name="T71" fmla="*/ 185 h 185"/>
                  <a:gd name="T72" fmla="*/ 979 w 1339"/>
                  <a:gd name="T73" fmla="*/ 185 h 185"/>
                  <a:gd name="T74" fmla="*/ 1010 w 1339"/>
                  <a:gd name="T75" fmla="*/ 185 h 185"/>
                  <a:gd name="T76" fmla="*/ 1030 w 1339"/>
                  <a:gd name="T77" fmla="*/ 185 h 185"/>
                  <a:gd name="T78" fmla="*/ 1061 w 1339"/>
                  <a:gd name="T79" fmla="*/ 185 h 185"/>
                  <a:gd name="T80" fmla="*/ 1092 w 1339"/>
                  <a:gd name="T81" fmla="*/ 185 h 185"/>
                  <a:gd name="T82" fmla="*/ 1113 w 1339"/>
                  <a:gd name="T83" fmla="*/ 185 h 185"/>
                  <a:gd name="T84" fmla="*/ 1143 w 1339"/>
                  <a:gd name="T85" fmla="*/ 185 h 185"/>
                  <a:gd name="T86" fmla="*/ 1174 w 1339"/>
                  <a:gd name="T87" fmla="*/ 185 h 185"/>
                  <a:gd name="T88" fmla="*/ 1195 w 1339"/>
                  <a:gd name="T89" fmla="*/ 185 h 185"/>
                  <a:gd name="T90" fmla="*/ 1226 w 1339"/>
                  <a:gd name="T91" fmla="*/ 185 h 185"/>
                  <a:gd name="T92" fmla="*/ 1257 w 1339"/>
                  <a:gd name="T93" fmla="*/ 185 h 185"/>
                  <a:gd name="T94" fmla="*/ 1277 w 1339"/>
                  <a:gd name="T95" fmla="*/ 185 h 185"/>
                  <a:gd name="T96" fmla="*/ 1308 w 1339"/>
                  <a:gd name="T97" fmla="*/ 185 h 185"/>
                  <a:gd name="T98" fmla="*/ 1339 w 1339"/>
                  <a:gd name="T99" fmla="*/ 185 h 18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339"/>
                  <a:gd name="T151" fmla="*/ 0 h 185"/>
                  <a:gd name="T152" fmla="*/ 1339 w 1339"/>
                  <a:gd name="T153" fmla="*/ 185 h 18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339" h="185">
                    <a:moveTo>
                      <a:pt x="0" y="0"/>
                    </a:moveTo>
                    <a:lnTo>
                      <a:pt x="31" y="31"/>
                    </a:lnTo>
                    <a:lnTo>
                      <a:pt x="51" y="61"/>
                    </a:lnTo>
                    <a:lnTo>
                      <a:pt x="82" y="82"/>
                    </a:lnTo>
                    <a:lnTo>
                      <a:pt x="113" y="103"/>
                    </a:lnTo>
                    <a:lnTo>
                      <a:pt x="134" y="113"/>
                    </a:lnTo>
                    <a:lnTo>
                      <a:pt x="165" y="123"/>
                    </a:lnTo>
                    <a:lnTo>
                      <a:pt x="195" y="134"/>
                    </a:lnTo>
                    <a:lnTo>
                      <a:pt x="216" y="144"/>
                    </a:lnTo>
                    <a:lnTo>
                      <a:pt x="247" y="154"/>
                    </a:lnTo>
                    <a:lnTo>
                      <a:pt x="278" y="154"/>
                    </a:lnTo>
                    <a:lnTo>
                      <a:pt x="299" y="164"/>
                    </a:lnTo>
                    <a:lnTo>
                      <a:pt x="329" y="164"/>
                    </a:lnTo>
                    <a:lnTo>
                      <a:pt x="350" y="175"/>
                    </a:lnTo>
                    <a:lnTo>
                      <a:pt x="381" y="175"/>
                    </a:lnTo>
                    <a:lnTo>
                      <a:pt x="412" y="175"/>
                    </a:lnTo>
                    <a:lnTo>
                      <a:pt x="432" y="175"/>
                    </a:lnTo>
                    <a:lnTo>
                      <a:pt x="463" y="175"/>
                    </a:lnTo>
                    <a:lnTo>
                      <a:pt x="494" y="185"/>
                    </a:lnTo>
                    <a:lnTo>
                      <a:pt x="515" y="185"/>
                    </a:lnTo>
                    <a:lnTo>
                      <a:pt x="546" y="185"/>
                    </a:lnTo>
                    <a:lnTo>
                      <a:pt x="577" y="185"/>
                    </a:lnTo>
                    <a:lnTo>
                      <a:pt x="597" y="185"/>
                    </a:lnTo>
                    <a:lnTo>
                      <a:pt x="628" y="185"/>
                    </a:lnTo>
                    <a:lnTo>
                      <a:pt x="659" y="185"/>
                    </a:lnTo>
                    <a:lnTo>
                      <a:pt x="680" y="185"/>
                    </a:lnTo>
                    <a:lnTo>
                      <a:pt x="711" y="185"/>
                    </a:lnTo>
                    <a:lnTo>
                      <a:pt x="731" y="185"/>
                    </a:lnTo>
                    <a:lnTo>
                      <a:pt x="762" y="185"/>
                    </a:lnTo>
                    <a:lnTo>
                      <a:pt x="793" y="185"/>
                    </a:lnTo>
                    <a:lnTo>
                      <a:pt x="814" y="185"/>
                    </a:lnTo>
                    <a:lnTo>
                      <a:pt x="845" y="185"/>
                    </a:lnTo>
                    <a:lnTo>
                      <a:pt x="876" y="185"/>
                    </a:lnTo>
                    <a:lnTo>
                      <a:pt x="896" y="185"/>
                    </a:lnTo>
                    <a:lnTo>
                      <a:pt x="927" y="185"/>
                    </a:lnTo>
                    <a:lnTo>
                      <a:pt x="958" y="185"/>
                    </a:lnTo>
                    <a:lnTo>
                      <a:pt x="979" y="185"/>
                    </a:lnTo>
                    <a:lnTo>
                      <a:pt x="1010" y="185"/>
                    </a:lnTo>
                    <a:lnTo>
                      <a:pt x="1030" y="185"/>
                    </a:lnTo>
                    <a:lnTo>
                      <a:pt x="1061" y="185"/>
                    </a:lnTo>
                    <a:lnTo>
                      <a:pt x="1092" y="185"/>
                    </a:lnTo>
                    <a:lnTo>
                      <a:pt x="1113" y="185"/>
                    </a:lnTo>
                    <a:lnTo>
                      <a:pt x="1143" y="185"/>
                    </a:lnTo>
                    <a:lnTo>
                      <a:pt x="1174" y="185"/>
                    </a:lnTo>
                    <a:lnTo>
                      <a:pt x="1195" y="185"/>
                    </a:lnTo>
                    <a:lnTo>
                      <a:pt x="1226" y="185"/>
                    </a:lnTo>
                    <a:lnTo>
                      <a:pt x="1257" y="185"/>
                    </a:lnTo>
                    <a:lnTo>
                      <a:pt x="1277" y="185"/>
                    </a:lnTo>
                    <a:lnTo>
                      <a:pt x="1308" y="185"/>
                    </a:lnTo>
                    <a:lnTo>
                      <a:pt x="1339" y="18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0" name="Rectangle 178"/>
              <p:cNvSpPr>
                <a:spLocks noChangeArrowheads="1"/>
              </p:cNvSpPr>
              <p:nvPr/>
            </p:nvSpPr>
            <p:spPr bwMode="auto">
              <a:xfrm>
                <a:off x="1153" y="2991"/>
                <a:ext cx="1391" cy="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00">
                    <a:solidFill>
                      <a:srgbClr val="000000"/>
                    </a:solidFill>
                    <a:latin typeface="Helvetica" pitchFamily="34" charset="0"/>
                  </a:rPr>
                  <a:t>Trial order within block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1" name="Rectangle 179"/>
              <p:cNvSpPr>
                <a:spLocks noChangeArrowheads="1"/>
              </p:cNvSpPr>
              <p:nvPr/>
            </p:nvSpPr>
            <p:spPr bwMode="auto">
              <a:xfrm rot="-5400000">
                <a:off x="415" y="1904"/>
                <a:ext cx="742" cy="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00">
                    <a:solidFill>
                      <a:srgbClr val="000000"/>
                    </a:solidFill>
                    <a:latin typeface="Helvetica" pitchFamily="34" charset="0"/>
                  </a:rPr>
                  <a:t>Hit-rate (%)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2" name="Line 180"/>
              <p:cNvSpPr>
                <a:spLocks noChangeShapeType="1"/>
              </p:cNvSpPr>
              <p:nvPr/>
            </p:nvSpPr>
            <p:spPr bwMode="auto">
              <a:xfrm>
                <a:off x="1153" y="2805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3" name="Line 181"/>
              <p:cNvSpPr>
                <a:spLocks noChangeShapeType="1"/>
              </p:cNvSpPr>
              <p:nvPr/>
            </p:nvSpPr>
            <p:spPr bwMode="auto">
              <a:xfrm>
                <a:off x="1153" y="2723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4" name="Line 182"/>
              <p:cNvSpPr>
                <a:spLocks noChangeShapeType="1"/>
              </p:cNvSpPr>
              <p:nvPr/>
            </p:nvSpPr>
            <p:spPr bwMode="auto">
              <a:xfrm>
                <a:off x="1153" y="2641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5" name="Line 183"/>
              <p:cNvSpPr>
                <a:spLocks noChangeShapeType="1"/>
              </p:cNvSpPr>
              <p:nvPr/>
            </p:nvSpPr>
            <p:spPr bwMode="auto">
              <a:xfrm>
                <a:off x="1153" y="2569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6" name="Line 184"/>
              <p:cNvSpPr>
                <a:spLocks noChangeShapeType="1"/>
              </p:cNvSpPr>
              <p:nvPr/>
            </p:nvSpPr>
            <p:spPr bwMode="auto">
              <a:xfrm>
                <a:off x="1153" y="2486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7" name="Line 185"/>
              <p:cNvSpPr>
                <a:spLocks noChangeShapeType="1"/>
              </p:cNvSpPr>
              <p:nvPr/>
            </p:nvSpPr>
            <p:spPr bwMode="auto">
              <a:xfrm>
                <a:off x="1153" y="2414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8" name="Line 186"/>
              <p:cNvSpPr>
                <a:spLocks noChangeShapeType="1"/>
              </p:cNvSpPr>
              <p:nvPr/>
            </p:nvSpPr>
            <p:spPr bwMode="auto">
              <a:xfrm>
                <a:off x="1153" y="2332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29" name="Line 187"/>
              <p:cNvSpPr>
                <a:spLocks noChangeShapeType="1"/>
              </p:cNvSpPr>
              <p:nvPr/>
            </p:nvSpPr>
            <p:spPr bwMode="auto">
              <a:xfrm>
                <a:off x="1153" y="2259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0" name="Line 188"/>
              <p:cNvSpPr>
                <a:spLocks noChangeShapeType="1"/>
              </p:cNvSpPr>
              <p:nvPr/>
            </p:nvSpPr>
            <p:spPr bwMode="auto">
              <a:xfrm>
                <a:off x="1153" y="2177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1" name="Line 189"/>
              <p:cNvSpPr>
                <a:spLocks noChangeShapeType="1"/>
              </p:cNvSpPr>
              <p:nvPr/>
            </p:nvSpPr>
            <p:spPr bwMode="auto">
              <a:xfrm>
                <a:off x="1153" y="2105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2" name="Line 190"/>
              <p:cNvSpPr>
                <a:spLocks noChangeShapeType="1"/>
              </p:cNvSpPr>
              <p:nvPr/>
            </p:nvSpPr>
            <p:spPr bwMode="auto">
              <a:xfrm>
                <a:off x="1153" y="2022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3" name="Line 191"/>
              <p:cNvSpPr>
                <a:spLocks noChangeShapeType="1"/>
              </p:cNvSpPr>
              <p:nvPr/>
            </p:nvSpPr>
            <p:spPr bwMode="auto">
              <a:xfrm>
                <a:off x="1153" y="1940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4" name="Line 192"/>
              <p:cNvSpPr>
                <a:spLocks noChangeShapeType="1"/>
              </p:cNvSpPr>
              <p:nvPr/>
            </p:nvSpPr>
            <p:spPr bwMode="auto">
              <a:xfrm>
                <a:off x="1153" y="1868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5" name="Line 193"/>
              <p:cNvSpPr>
                <a:spLocks noChangeShapeType="1"/>
              </p:cNvSpPr>
              <p:nvPr/>
            </p:nvSpPr>
            <p:spPr bwMode="auto">
              <a:xfrm>
                <a:off x="1153" y="1786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6" name="Line 194"/>
              <p:cNvSpPr>
                <a:spLocks noChangeShapeType="1"/>
              </p:cNvSpPr>
              <p:nvPr/>
            </p:nvSpPr>
            <p:spPr bwMode="auto">
              <a:xfrm>
                <a:off x="1153" y="1713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7" name="Line 195"/>
              <p:cNvSpPr>
                <a:spLocks noChangeShapeType="1"/>
              </p:cNvSpPr>
              <p:nvPr/>
            </p:nvSpPr>
            <p:spPr bwMode="auto">
              <a:xfrm>
                <a:off x="1153" y="1631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8" name="Line 196"/>
              <p:cNvSpPr>
                <a:spLocks noChangeShapeType="1"/>
              </p:cNvSpPr>
              <p:nvPr/>
            </p:nvSpPr>
            <p:spPr bwMode="auto">
              <a:xfrm>
                <a:off x="1153" y="1559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39" name="Line 197"/>
              <p:cNvSpPr>
                <a:spLocks noChangeShapeType="1"/>
              </p:cNvSpPr>
              <p:nvPr/>
            </p:nvSpPr>
            <p:spPr bwMode="auto">
              <a:xfrm>
                <a:off x="1153" y="1476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0" name="Line 198"/>
              <p:cNvSpPr>
                <a:spLocks noChangeShapeType="1"/>
              </p:cNvSpPr>
              <p:nvPr/>
            </p:nvSpPr>
            <p:spPr bwMode="auto">
              <a:xfrm>
                <a:off x="1153" y="1404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1" name="Line 199"/>
              <p:cNvSpPr>
                <a:spLocks noChangeShapeType="1"/>
              </p:cNvSpPr>
              <p:nvPr/>
            </p:nvSpPr>
            <p:spPr bwMode="auto">
              <a:xfrm>
                <a:off x="1153" y="1322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2" name="Line 200"/>
              <p:cNvSpPr>
                <a:spLocks noChangeShapeType="1"/>
              </p:cNvSpPr>
              <p:nvPr/>
            </p:nvSpPr>
            <p:spPr bwMode="auto">
              <a:xfrm>
                <a:off x="1153" y="1250"/>
                <a:ext cx="3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3" name="Line 201"/>
              <p:cNvSpPr>
                <a:spLocks noChangeShapeType="1"/>
              </p:cNvSpPr>
              <p:nvPr/>
            </p:nvSpPr>
            <p:spPr bwMode="auto">
              <a:xfrm flipV="1">
                <a:off x="1153" y="2744"/>
                <a:ext cx="1" cy="6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4" name="Line 202"/>
              <p:cNvSpPr>
                <a:spLocks noChangeShapeType="1"/>
              </p:cNvSpPr>
              <p:nvPr/>
            </p:nvSpPr>
            <p:spPr bwMode="auto">
              <a:xfrm flipV="1">
                <a:off x="1421" y="2744"/>
                <a:ext cx="1" cy="6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5" name="Line 203"/>
              <p:cNvSpPr>
                <a:spLocks noChangeShapeType="1"/>
              </p:cNvSpPr>
              <p:nvPr/>
            </p:nvSpPr>
            <p:spPr bwMode="auto">
              <a:xfrm flipV="1">
                <a:off x="1689" y="2744"/>
                <a:ext cx="1" cy="6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6" name="Line 204"/>
              <p:cNvSpPr>
                <a:spLocks noChangeShapeType="1"/>
              </p:cNvSpPr>
              <p:nvPr/>
            </p:nvSpPr>
            <p:spPr bwMode="auto">
              <a:xfrm flipV="1">
                <a:off x="1967" y="2744"/>
                <a:ext cx="1" cy="6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7" name="Line 205"/>
              <p:cNvSpPr>
                <a:spLocks noChangeShapeType="1"/>
              </p:cNvSpPr>
              <p:nvPr/>
            </p:nvSpPr>
            <p:spPr bwMode="auto">
              <a:xfrm flipV="1">
                <a:off x="2235" y="2744"/>
                <a:ext cx="1" cy="6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8" name="Line 206"/>
              <p:cNvSpPr>
                <a:spLocks noChangeShapeType="1"/>
              </p:cNvSpPr>
              <p:nvPr/>
            </p:nvSpPr>
            <p:spPr bwMode="auto">
              <a:xfrm flipV="1">
                <a:off x="2513" y="2744"/>
                <a:ext cx="1" cy="6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49" name="Line 207"/>
              <p:cNvSpPr>
                <a:spLocks noChangeShapeType="1"/>
              </p:cNvSpPr>
              <p:nvPr/>
            </p:nvSpPr>
            <p:spPr bwMode="auto">
              <a:xfrm>
                <a:off x="1153" y="2805"/>
                <a:ext cx="5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0" name="Line 208"/>
              <p:cNvSpPr>
                <a:spLocks noChangeShapeType="1"/>
              </p:cNvSpPr>
              <p:nvPr/>
            </p:nvSpPr>
            <p:spPr bwMode="auto">
              <a:xfrm>
                <a:off x="1153" y="2486"/>
                <a:ext cx="5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1" name="Line 209"/>
              <p:cNvSpPr>
                <a:spLocks noChangeShapeType="1"/>
              </p:cNvSpPr>
              <p:nvPr/>
            </p:nvSpPr>
            <p:spPr bwMode="auto">
              <a:xfrm>
                <a:off x="1153" y="2177"/>
                <a:ext cx="5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2" name="Line 210"/>
              <p:cNvSpPr>
                <a:spLocks noChangeShapeType="1"/>
              </p:cNvSpPr>
              <p:nvPr/>
            </p:nvSpPr>
            <p:spPr bwMode="auto">
              <a:xfrm>
                <a:off x="1153" y="1868"/>
                <a:ext cx="5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3" name="Line 211"/>
              <p:cNvSpPr>
                <a:spLocks noChangeShapeType="1"/>
              </p:cNvSpPr>
              <p:nvPr/>
            </p:nvSpPr>
            <p:spPr bwMode="auto">
              <a:xfrm>
                <a:off x="1153" y="1559"/>
                <a:ext cx="5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4" name="Line 212"/>
              <p:cNvSpPr>
                <a:spLocks noChangeShapeType="1"/>
              </p:cNvSpPr>
              <p:nvPr/>
            </p:nvSpPr>
            <p:spPr bwMode="auto">
              <a:xfrm>
                <a:off x="1153" y="1250"/>
                <a:ext cx="5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5" name="Line 213"/>
              <p:cNvSpPr>
                <a:spLocks noChangeShapeType="1"/>
              </p:cNvSpPr>
              <p:nvPr/>
            </p:nvSpPr>
            <p:spPr bwMode="auto">
              <a:xfrm>
                <a:off x="1153" y="2805"/>
                <a:ext cx="136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6" name="Line 214"/>
              <p:cNvSpPr>
                <a:spLocks noChangeShapeType="1"/>
              </p:cNvSpPr>
              <p:nvPr/>
            </p:nvSpPr>
            <p:spPr bwMode="auto">
              <a:xfrm flipV="1">
                <a:off x="1153" y="1250"/>
                <a:ext cx="1" cy="15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7" name="Line 215"/>
              <p:cNvSpPr>
                <a:spLocks noChangeShapeType="1"/>
              </p:cNvSpPr>
              <p:nvPr/>
            </p:nvSpPr>
            <p:spPr bwMode="auto">
              <a:xfrm>
                <a:off x="1153" y="28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8" name="Rectangle 216"/>
              <p:cNvSpPr>
                <a:spLocks noChangeArrowheads="1"/>
              </p:cNvSpPr>
              <p:nvPr/>
            </p:nvSpPr>
            <p:spPr bwMode="auto">
              <a:xfrm>
                <a:off x="1122" y="2836"/>
                <a:ext cx="124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59" name="Line 217"/>
              <p:cNvSpPr>
                <a:spLocks noChangeShapeType="1"/>
              </p:cNvSpPr>
              <p:nvPr/>
            </p:nvSpPr>
            <p:spPr bwMode="auto">
              <a:xfrm>
                <a:off x="1421" y="28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60" name="Rectangle 218"/>
              <p:cNvSpPr>
                <a:spLocks noChangeArrowheads="1"/>
              </p:cNvSpPr>
              <p:nvPr/>
            </p:nvSpPr>
            <p:spPr bwMode="auto">
              <a:xfrm>
                <a:off x="1359" y="2836"/>
                <a:ext cx="196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10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61" name="Line 219"/>
              <p:cNvSpPr>
                <a:spLocks noChangeShapeType="1"/>
              </p:cNvSpPr>
              <p:nvPr/>
            </p:nvSpPr>
            <p:spPr bwMode="auto">
              <a:xfrm>
                <a:off x="1689" y="28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762" name="Rectangle 220"/>
              <p:cNvSpPr>
                <a:spLocks noChangeArrowheads="1"/>
              </p:cNvSpPr>
              <p:nvPr/>
            </p:nvSpPr>
            <p:spPr bwMode="auto">
              <a:xfrm>
                <a:off x="1627" y="2836"/>
                <a:ext cx="196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20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545" name="Line 222"/>
            <p:cNvSpPr>
              <a:spLocks noChangeShapeType="1"/>
            </p:cNvSpPr>
            <p:nvPr/>
          </p:nvSpPr>
          <p:spPr bwMode="auto">
            <a:xfrm>
              <a:off x="1967" y="280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46" name="Rectangle 223"/>
            <p:cNvSpPr>
              <a:spLocks noChangeArrowheads="1"/>
            </p:cNvSpPr>
            <p:nvPr/>
          </p:nvSpPr>
          <p:spPr bwMode="auto">
            <a:xfrm>
              <a:off x="1905" y="2836"/>
              <a:ext cx="196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Helvetica" pitchFamily="34" charset="0"/>
                </a:rPr>
                <a:t>30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47" name="Line 224"/>
            <p:cNvSpPr>
              <a:spLocks noChangeShapeType="1"/>
            </p:cNvSpPr>
            <p:nvPr/>
          </p:nvSpPr>
          <p:spPr bwMode="auto">
            <a:xfrm>
              <a:off x="2235" y="280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48" name="Rectangle 225"/>
            <p:cNvSpPr>
              <a:spLocks noChangeArrowheads="1"/>
            </p:cNvSpPr>
            <p:nvPr/>
          </p:nvSpPr>
          <p:spPr bwMode="auto">
            <a:xfrm>
              <a:off x="2173" y="2836"/>
              <a:ext cx="196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Helvetica" pitchFamily="34" charset="0"/>
                </a:rPr>
                <a:t>40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49" name="Line 226"/>
            <p:cNvSpPr>
              <a:spLocks noChangeShapeType="1"/>
            </p:cNvSpPr>
            <p:nvPr/>
          </p:nvSpPr>
          <p:spPr bwMode="auto">
            <a:xfrm>
              <a:off x="2513" y="280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0" name="Rectangle 227"/>
            <p:cNvSpPr>
              <a:spLocks noChangeArrowheads="1"/>
            </p:cNvSpPr>
            <p:nvPr/>
          </p:nvSpPr>
          <p:spPr bwMode="auto">
            <a:xfrm>
              <a:off x="2451" y="2836"/>
              <a:ext cx="196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Helvetica" pitchFamily="34" charset="0"/>
                </a:rPr>
                <a:t>50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1" name="Line 228"/>
            <p:cNvSpPr>
              <a:spLocks noChangeShapeType="1"/>
            </p:cNvSpPr>
            <p:nvPr/>
          </p:nvSpPr>
          <p:spPr bwMode="auto">
            <a:xfrm>
              <a:off x="1153" y="280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2" name="Rectangle 229"/>
            <p:cNvSpPr>
              <a:spLocks noChangeArrowheads="1"/>
            </p:cNvSpPr>
            <p:nvPr/>
          </p:nvSpPr>
          <p:spPr bwMode="auto">
            <a:xfrm>
              <a:off x="1050" y="2733"/>
              <a:ext cx="124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Helvetica" pitchFamily="34" charset="0"/>
                </a:rPr>
                <a:t>0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3" name="Line 230"/>
            <p:cNvSpPr>
              <a:spLocks noChangeShapeType="1"/>
            </p:cNvSpPr>
            <p:nvPr/>
          </p:nvSpPr>
          <p:spPr bwMode="auto">
            <a:xfrm>
              <a:off x="1153" y="248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4" name="Rectangle 231"/>
            <p:cNvSpPr>
              <a:spLocks noChangeArrowheads="1"/>
            </p:cNvSpPr>
            <p:nvPr/>
          </p:nvSpPr>
          <p:spPr bwMode="auto">
            <a:xfrm>
              <a:off x="988" y="2414"/>
              <a:ext cx="196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Helvetica" pitchFamily="34" charset="0"/>
                </a:rPr>
                <a:t>20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5" name="Line 232"/>
            <p:cNvSpPr>
              <a:spLocks noChangeShapeType="1"/>
            </p:cNvSpPr>
            <p:nvPr/>
          </p:nvSpPr>
          <p:spPr bwMode="auto">
            <a:xfrm>
              <a:off x="1153" y="217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6" name="Rectangle 233"/>
            <p:cNvSpPr>
              <a:spLocks noChangeArrowheads="1"/>
            </p:cNvSpPr>
            <p:nvPr/>
          </p:nvSpPr>
          <p:spPr bwMode="auto">
            <a:xfrm>
              <a:off x="988" y="2105"/>
              <a:ext cx="196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Helvetica" pitchFamily="34" charset="0"/>
                </a:rPr>
                <a:t>40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7" name="Line 234"/>
            <p:cNvSpPr>
              <a:spLocks noChangeShapeType="1"/>
            </p:cNvSpPr>
            <p:nvPr/>
          </p:nvSpPr>
          <p:spPr bwMode="auto">
            <a:xfrm>
              <a:off x="1153" y="186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8" name="Rectangle 235"/>
            <p:cNvSpPr>
              <a:spLocks noChangeArrowheads="1"/>
            </p:cNvSpPr>
            <p:nvPr/>
          </p:nvSpPr>
          <p:spPr bwMode="auto">
            <a:xfrm>
              <a:off x="988" y="1796"/>
              <a:ext cx="196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Helvetica" pitchFamily="34" charset="0"/>
                </a:rPr>
                <a:t>60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59" name="Line 236"/>
            <p:cNvSpPr>
              <a:spLocks noChangeShapeType="1"/>
            </p:cNvSpPr>
            <p:nvPr/>
          </p:nvSpPr>
          <p:spPr bwMode="auto">
            <a:xfrm>
              <a:off x="1153" y="155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60" name="Rectangle 237"/>
            <p:cNvSpPr>
              <a:spLocks noChangeArrowheads="1"/>
            </p:cNvSpPr>
            <p:nvPr/>
          </p:nvSpPr>
          <p:spPr bwMode="auto">
            <a:xfrm>
              <a:off x="988" y="1487"/>
              <a:ext cx="196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Helvetica" pitchFamily="34" charset="0"/>
                </a:rPr>
                <a:t>80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61" name="Line 238"/>
            <p:cNvSpPr>
              <a:spLocks noChangeShapeType="1"/>
            </p:cNvSpPr>
            <p:nvPr/>
          </p:nvSpPr>
          <p:spPr bwMode="auto">
            <a:xfrm>
              <a:off x="1153" y="125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62" name="Rectangle 239"/>
            <p:cNvSpPr>
              <a:spLocks noChangeArrowheads="1"/>
            </p:cNvSpPr>
            <p:nvPr/>
          </p:nvSpPr>
          <p:spPr bwMode="auto">
            <a:xfrm>
              <a:off x="926" y="1178"/>
              <a:ext cx="268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Helvetica" pitchFamily="34" charset="0"/>
                </a:rPr>
                <a:t>100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Long-</a:t>
            </a:r>
            <a:r>
              <a:rPr lang="en-US" sz="3600">
                <a:solidFill>
                  <a:srgbClr val="FFFFFF"/>
                </a:solidFill>
                <a:latin typeface="Arial" charset="0"/>
              </a:rPr>
              <a:t>term memories</a:t>
            </a:r>
            <a:endParaRPr lang="en-US" sz="36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316" name="ZoneTexte 11"/>
          <p:cNvSpPr txBox="1">
            <a:spLocks noChangeArrowheads="1"/>
          </p:cNvSpPr>
          <p:nvPr/>
        </p:nvSpPr>
        <p:spPr bwMode="auto">
          <a:xfrm>
            <a:off x="2205038" y="1306513"/>
            <a:ext cx="1085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srgbClr val="000000"/>
                </a:solidFill>
                <a:latin typeface="Arial" charset="0"/>
              </a:rPr>
              <a:t>First visit</a:t>
            </a:r>
          </a:p>
        </p:txBody>
      </p:sp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4900613" y="1306513"/>
            <a:ext cx="2882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srgbClr val="000000"/>
                </a:solidFill>
                <a:latin typeface="Arial" charset="0"/>
              </a:rPr>
              <a:t>Second visit (M = 17 days)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9525" y="5173663"/>
            <a:ext cx="8958263" cy="461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fr-FR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Arial" charset="0"/>
              </a:rPr>
              <a:t>Memories</a:t>
            </a:r>
            <a:r>
              <a:rPr lang="fr-FR" sz="2400" dirty="0">
                <a:solidFill>
                  <a:srgbClr val="000000"/>
                </a:solidFill>
                <a:latin typeface="Arial" charset="0"/>
              </a:rPr>
              <a:t> for noises </a:t>
            </a:r>
            <a:r>
              <a:rPr lang="fr-FR" sz="2400" dirty="0" err="1">
                <a:solidFill>
                  <a:srgbClr val="000000"/>
                </a:solidFill>
                <a:latin typeface="Arial" charset="0"/>
              </a:rPr>
              <a:t>retained</a:t>
            </a:r>
            <a:r>
              <a:rPr lang="fr-FR" sz="2400" dirty="0">
                <a:solidFill>
                  <a:srgbClr val="000000"/>
                </a:solidFill>
                <a:latin typeface="Arial" charset="0"/>
              </a:rPr>
              <a:t> over </a:t>
            </a:r>
            <a:r>
              <a:rPr lang="fr-FR" sz="2400" dirty="0" err="1">
                <a:solidFill>
                  <a:srgbClr val="000000"/>
                </a:solidFill>
                <a:latin typeface="Arial" charset="0"/>
              </a:rPr>
              <a:t>weeks</a:t>
            </a:r>
            <a:endParaRPr lang="fr-FR" sz="24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" name="Groupe 449"/>
          <p:cNvGrpSpPr>
            <a:grpSpLocks/>
          </p:cNvGrpSpPr>
          <p:nvPr/>
        </p:nvGrpSpPr>
        <p:grpSpPr bwMode="auto">
          <a:xfrm>
            <a:off x="4430713" y="1673225"/>
            <a:ext cx="3994150" cy="3435350"/>
            <a:chOff x="4430713" y="1673225"/>
            <a:chExt cx="3994150" cy="3435350"/>
          </a:xfrm>
        </p:grpSpPr>
        <p:grpSp>
          <p:nvGrpSpPr>
            <p:cNvPr id="5" name="Group 241"/>
            <p:cNvGrpSpPr>
              <a:grpSpLocks noChangeAspect="1"/>
            </p:cNvGrpSpPr>
            <p:nvPr/>
          </p:nvGrpSpPr>
          <p:grpSpPr bwMode="auto">
            <a:xfrm>
              <a:off x="4430713" y="1673225"/>
              <a:ext cx="3370262" cy="3435350"/>
              <a:chOff x="2791" y="1054"/>
              <a:chExt cx="2123" cy="2164"/>
            </a:xfrm>
          </p:grpSpPr>
          <p:sp>
            <p:nvSpPr>
              <p:cNvPr id="13323" name="AutoShape 240"/>
              <p:cNvSpPr>
                <a:spLocks noChangeAspect="1" noChangeArrowheads="1" noTextEdit="1"/>
              </p:cNvSpPr>
              <p:nvPr/>
            </p:nvSpPr>
            <p:spPr bwMode="auto">
              <a:xfrm>
                <a:off x="2791" y="1054"/>
                <a:ext cx="2102" cy="2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6" name="Group 442"/>
              <p:cNvGrpSpPr>
                <a:grpSpLocks/>
              </p:cNvGrpSpPr>
              <p:nvPr/>
            </p:nvGrpSpPr>
            <p:grpSpPr bwMode="auto">
              <a:xfrm>
                <a:off x="2791" y="1054"/>
                <a:ext cx="2123" cy="2164"/>
                <a:chOff x="2791" y="1054"/>
                <a:chExt cx="2123" cy="2164"/>
              </a:xfrm>
            </p:grpSpPr>
            <p:sp>
              <p:nvSpPr>
                <p:cNvPr id="13343" name="Rectangle 242"/>
                <p:cNvSpPr>
                  <a:spLocks noChangeArrowheads="1"/>
                </p:cNvSpPr>
                <p:nvPr/>
              </p:nvSpPr>
              <p:spPr bwMode="auto">
                <a:xfrm>
                  <a:off x="2791" y="1054"/>
                  <a:ext cx="2123" cy="216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44" name="Rectangle 243"/>
                <p:cNvSpPr>
                  <a:spLocks noChangeArrowheads="1"/>
                </p:cNvSpPr>
                <p:nvPr/>
              </p:nvSpPr>
              <p:spPr bwMode="auto">
                <a:xfrm>
                  <a:off x="3337" y="1250"/>
                  <a:ext cx="1360" cy="15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45" name="Rectangle 244"/>
                <p:cNvSpPr>
                  <a:spLocks noChangeArrowheads="1"/>
                </p:cNvSpPr>
                <p:nvPr/>
              </p:nvSpPr>
              <p:spPr bwMode="auto">
                <a:xfrm>
                  <a:off x="3337" y="1250"/>
                  <a:ext cx="1360" cy="1555"/>
                </a:xfrm>
                <a:prstGeom prst="rect">
                  <a:avLst/>
                </a:prstGeom>
                <a:noFill/>
                <a:ln w="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46" name="Freeform 245"/>
                <p:cNvSpPr>
                  <a:spLocks/>
                </p:cNvSpPr>
                <p:nvPr/>
              </p:nvSpPr>
              <p:spPr bwMode="auto">
                <a:xfrm>
                  <a:off x="3358" y="1342"/>
                  <a:ext cx="1339" cy="196"/>
                </a:xfrm>
                <a:custGeom>
                  <a:avLst/>
                  <a:gdLst>
                    <a:gd name="T0" fmla="*/ 31 w 1339"/>
                    <a:gd name="T1" fmla="*/ 145 h 196"/>
                    <a:gd name="T2" fmla="*/ 82 w 1339"/>
                    <a:gd name="T3" fmla="*/ 114 h 196"/>
                    <a:gd name="T4" fmla="*/ 134 w 1339"/>
                    <a:gd name="T5" fmla="*/ 104 h 196"/>
                    <a:gd name="T6" fmla="*/ 195 w 1339"/>
                    <a:gd name="T7" fmla="*/ 93 h 196"/>
                    <a:gd name="T8" fmla="*/ 247 w 1339"/>
                    <a:gd name="T9" fmla="*/ 83 h 196"/>
                    <a:gd name="T10" fmla="*/ 299 w 1339"/>
                    <a:gd name="T11" fmla="*/ 73 h 196"/>
                    <a:gd name="T12" fmla="*/ 350 w 1339"/>
                    <a:gd name="T13" fmla="*/ 73 h 196"/>
                    <a:gd name="T14" fmla="*/ 412 w 1339"/>
                    <a:gd name="T15" fmla="*/ 62 h 196"/>
                    <a:gd name="T16" fmla="*/ 463 w 1339"/>
                    <a:gd name="T17" fmla="*/ 62 h 196"/>
                    <a:gd name="T18" fmla="*/ 515 w 1339"/>
                    <a:gd name="T19" fmla="*/ 62 h 196"/>
                    <a:gd name="T20" fmla="*/ 577 w 1339"/>
                    <a:gd name="T21" fmla="*/ 62 h 196"/>
                    <a:gd name="T22" fmla="*/ 628 w 1339"/>
                    <a:gd name="T23" fmla="*/ 62 h 196"/>
                    <a:gd name="T24" fmla="*/ 680 w 1339"/>
                    <a:gd name="T25" fmla="*/ 62 h 196"/>
                    <a:gd name="T26" fmla="*/ 731 w 1339"/>
                    <a:gd name="T27" fmla="*/ 73 h 196"/>
                    <a:gd name="T28" fmla="*/ 793 w 1339"/>
                    <a:gd name="T29" fmla="*/ 73 h 196"/>
                    <a:gd name="T30" fmla="*/ 845 w 1339"/>
                    <a:gd name="T31" fmla="*/ 73 h 196"/>
                    <a:gd name="T32" fmla="*/ 896 w 1339"/>
                    <a:gd name="T33" fmla="*/ 73 h 196"/>
                    <a:gd name="T34" fmla="*/ 958 w 1339"/>
                    <a:gd name="T35" fmla="*/ 73 h 196"/>
                    <a:gd name="T36" fmla="*/ 1010 w 1339"/>
                    <a:gd name="T37" fmla="*/ 73 h 196"/>
                    <a:gd name="T38" fmla="*/ 1061 w 1339"/>
                    <a:gd name="T39" fmla="*/ 73 h 196"/>
                    <a:gd name="T40" fmla="*/ 1113 w 1339"/>
                    <a:gd name="T41" fmla="*/ 73 h 196"/>
                    <a:gd name="T42" fmla="*/ 1174 w 1339"/>
                    <a:gd name="T43" fmla="*/ 73 h 196"/>
                    <a:gd name="T44" fmla="*/ 1226 w 1339"/>
                    <a:gd name="T45" fmla="*/ 73 h 196"/>
                    <a:gd name="T46" fmla="*/ 1277 w 1339"/>
                    <a:gd name="T47" fmla="*/ 73 h 196"/>
                    <a:gd name="T48" fmla="*/ 1339 w 1339"/>
                    <a:gd name="T49" fmla="*/ 73 h 196"/>
                    <a:gd name="T50" fmla="*/ 1308 w 1339"/>
                    <a:gd name="T51" fmla="*/ 21 h 196"/>
                    <a:gd name="T52" fmla="*/ 1257 w 1339"/>
                    <a:gd name="T53" fmla="*/ 21 h 196"/>
                    <a:gd name="T54" fmla="*/ 1195 w 1339"/>
                    <a:gd name="T55" fmla="*/ 21 h 196"/>
                    <a:gd name="T56" fmla="*/ 1143 w 1339"/>
                    <a:gd name="T57" fmla="*/ 21 h 196"/>
                    <a:gd name="T58" fmla="*/ 1092 w 1339"/>
                    <a:gd name="T59" fmla="*/ 21 h 196"/>
                    <a:gd name="T60" fmla="*/ 1030 w 1339"/>
                    <a:gd name="T61" fmla="*/ 21 h 196"/>
                    <a:gd name="T62" fmla="*/ 979 w 1339"/>
                    <a:gd name="T63" fmla="*/ 21 h 196"/>
                    <a:gd name="T64" fmla="*/ 927 w 1339"/>
                    <a:gd name="T65" fmla="*/ 21 h 196"/>
                    <a:gd name="T66" fmla="*/ 876 w 1339"/>
                    <a:gd name="T67" fmla="*/ 21 h 196"/>
                    <a:gd name="T68" fmla="*/ 814 w 1339"/>
                    <a:gd name="T69" fmla="*/ 21 h 196"/>
                    <a:gd name="T70" fmla="*/ 762 w 1339"/>
                    <a:gd name="T71" fmla="*/ 31 h 196"/>
                    <a:gd name="T72" fmla="*/ 711 w 1339"/>
                    <a:gd name="T73" fmla="*/ 31 h 196"/>
                    <a:gd name="T74" fmla="*/ 659 w 1339"/>
                    <a:gd name="T75" fmla="*/ 31 h 196"/>
                    <a:gd name="T76" fmla="*/ 597 w 1339"/>
                    <a:gd name="T77" fmla="*/ 31 h 196"/>
                    <a:gd name="T78" fmla="*/ 546 w 1339"/>
                    <a:gd name="T79" fmla="*/ 31 h 196"/>
                    <a:gd name="T80" fmla="*/ 494 w 1339"/>
                    <a:gd name="T81" fmla="*/ 31 h 196"/>
                    <a:gd name="T82" fmla="*/ 432 w 1339"/>
                    <a:gd name="T83" fmla="*/ 31 h 196"/>
                    <a:gd name="T84" fmla="*/ 381 w 1339"/>
                    <a:gd name="T85" fmla="*/ 31 h 196"/>
                    <a:gd name="T86" fmla="*/ 329 w 1339"/>
                    <a:gd name="T87" fmla="*/ 31 h 196"/>
                    <a:gd name="T88" fmla="*/ 278 w 1339"/>
                    <a:gd name="T89" fmla="*/ 21 h 196"/>
                    <a:gd name="T90" fmla="*/ 216 w 1339"/>
                    <a:gd name="T91" fmla="*/ 21 h 196"/>
                    <a:gd name="T92" fmla="*/ 165 w 1339"/>
                    <a:gd name="T93" fmla="*/ 11 h 196"/>
                    <a:gd name="T94" fmla="*/ 113 w 1339"/>
                    <a:gd name="T95" fmla="*/ 21 h 196"/>
                    <a:gd name="T96" fmla="*/ 51 w 1339"/>
                    <a:gd name="T97" fmla="*/ 31 h 196"/>
                    <a:gd name="T98" fmla="*/ 0 w 1339"/>
                    <a:gd name="T99" fmla="*/ 0 h 19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339"/>
                    <a:gd name="T151" fmla="*/ 0 h 196"/>
                    <a:gd name="T152" fmla="*/ 1339 w 1339"/>
                    <a:gd name="T153" fmla="*/ 196 h 19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339" h="196">
                      <a:moveTo>
                        <a:pt x="0" y="196"/>
                      </a:moveTo>
                      <a:lnTo>
                        <a:pt x="31" y="145"/>
                      </a:lnTo>
                      <a:lnTo>
                        <a:pt x="51" y="124"/>
                      </a:lnTo>
                      <a:lnTo>
                        <a:pt x="82" y="114"/>
                      </a:lnTo>
                      <a:lnTo>
                        <a:pt x="113" y="114"/>
                      </a:lnTo>
                      <a:lnTo>
                        <a:pt x="134" y="104"/>
                      </a:lnTo>
                      <a:lnTo>
                        <a:pt x="165" y="104"/>
                      </a:lnTo>
                      <a:lnTo>
                        <a:pt x="195" y="93"/>
                      </a:lnTo>
                      <a:lnTo>
                        <a:pt x="216" y="93"/>
                      </a:lnTo>
                      <a:lnTo>
                        <a:pt x="247" y="83"/>
                      </a:lnTo>
                      <a:lnTo>
                        <a:pt x="278" y="83"/>
                      </a:lnTo>
                      <a:lnTo>
                        <a:pt x="299" y="73"/>
                      </a:lnTo>
                      <a:lnTo>
                        <a:pt x="329" y="73"/>
                      </a:lnTo>
                      <a:lnTo>
                        <a:pt x="350" y="73"/>
                      </a:lnTo>
                      <a:lnTo>
                        <a:pt x="381" y="73"/>
                      </a:lnTo>
                      <a:lnTo>
                        <a:pt x="412" y="62"/>
                      </a:lnTo>
                      <a:lnTo>
                        <a:pt x="432" y="62"/>
                      </a:lnTo>
                      <a:lnTo>
                        <a:pt x="463" y="62"/>
                      </a:lnTo>
                      <a:lnTo>
                        <a:pt x="494" y="62"/>
                      </a:lnTo>
                      <a:lnTo>
                        <a:pt x="515" y="62"/>
                      </a:lnTo>
                      <a:lnTo>
                        <a:pt x="546" y="62"/>
                      </a:lnTo>
                      <a:lnTo>
                        <a:pt x="577" y="62"/>
                      </a:lnTo>
                      <a:lnTo>
                        <a:pt x="597" y="62"/>
                      </a:lnTo>
                      <a:lnTo>
                        <a:pt x="628" y="62"/>
                      </a:lnTo>
                      <a:lnTo>
                        <a:pt x="659" y="62"/>
                      </a:lnTo>
                      <a:lnTo>
                        <a:pt x="680" y="62"/>
                      </a:lnTo>
                      <a:lnTo>
                        <a:pt x="711" y="73"/>
                      </a:lnTo>
                      <a:lnTo>
                        <a:pt x="731" y="73"/>
                      </a:lnTo>
                      <a:lnTo>
                        <a:pt x="762" y="73"/>
                      </a:lnTo>
                      <a:lnTo>
                        <a:pt x="793" y="73"/>
                      </a:lnTo>
                      <a:lnTo>
                        <a:pt x="814" y="73"/>
                      </a:lnTo>
                      <a:lnTo>
                        <a:pt x="845" y="73"/>
                      </a:lnTo>
                      <a:lnTo>
                        <a:pt x="876" y="73"/>
                      </a:lnTo>
                      <a:lnTo>
                        <a:pt x="896" y="73"/>
                      </a:lnTo>
                      <a:lnTo>
                        <a:pt x="927" y="73"/>
                      </a:lnTo>
                      <a:lnTo>
                        <a:pt x="958" y="73"/>
                      </a:lnTo>
                      <a:lnTo>
                        <a:pt x="979" y="73"/>
                      </a:lnTo>
                      <a:lnTo>
                        <a:pt x="1010" y="73"/>
                      </a:lnTo>
                      <a:lnTo>
                        <a:pt x="1030" y="73"/>
                      </a:lnTo>
                      <a:lnTo>
                        <a:pt x="1061" y="73"/>
                      </a:lnTo>
                      <a:lnTo>
                        <a:pt x="1092" y="73"/>
                      </a:lnTo>
                      <a:lnTo>
                        <a:pt x="1113" y="73"/>
                      </a:lnTo>
                      <a:lnTo>
                        <a:pt x="1143" y="73"/>
                      </a:lnTo>
                      <a:lnTo>
                        <a:pt x="1174" y="73"/>
                      </a:lnTo>
                      <a:lnTo>
                        <a:pt x="1195" y="73"/>
                      </a:lnTo>
                      <a:lnTo>
                        <a:pt x="1226" y="73"/>
                      </a:lnTo>
                      <a:lnTo>
                        <a:pt x="1257" y="73"/>
                      </a:lnTo>
                      <a:lnTo>
                        <a:pt x="1277" y="73"/>
                      </a:lnTo>
                      <a:lnTo>
                        <a:pt x="1308" y="73"/>
                      </a:lnTo>
                      <a:lnTo>
                        <a:pt x="1339" y="73"/>
                      </a:lnTo>
                      <a:lnTo>
                        <a:pt x="1339" y="21"/>
                      </a:lnTo>
                      <a:lnTo>
                        <a:pt x="1308" y="21"/>
                      </a:lnTo>
                      <a:lnTo>
                        <a:pt x="1277" y="21"/>
                      </a:lnTo>
                      <a:lnTo>
                        <a:pt x="1257" y="21"/>
                      </a:lnTo>
                      <a:lnTo>
                        <a:pt x="1226" y="21"/>
                      </a:lnTo>
                      <a:lnTo>
                        <a:pt x="1195" y="21"/>
                      </a:lnTo>
                      <a:lnTo>
                        <a:pt x="1174" y="21"/>
                      </a:lnTo>
                      <a:lnTo>
                        <a:pt x="1143" y="21"/>
                      </a:lnTo>
                      <a:lnTo>
                        <a:pt x="1113" y="21"/>
                      </a:lnTo>
                      <a:lnTo>
                        <a:pt x="1092" y="21"/>
                      </a:lnTo>
                      <a:lnTo>
                        <a:pt x="1061" y="21"/>
                      </a:lnTo>
                      <a:lnTo>
                        <a:pt x="1030" y="21"/>
                      </a:lnTo>
                      <a:lnTo>
                        <a:pt x="1010" y="21"/>
                      </a:lnTo>
                      <a:lnTo>
                        <a:pt x="979" y="21"/>
                      </a:lnTo>
                      <a:lnTo>
                        <a:pt x="958" y="21"/>
                      </a:lnTo>
                      <a:lnTo>
                        <a:pt x="927" y="21"/>
                      </a:lnTo>
                      <a:lnTo>
                        <a:pt x="896" y="21"/>
                      </a:lnTo>
                      <a:lnTo>
                        <a:pt x="876" y="21"/>
                      </a:lnTo>
                      <a:lnTo>
                        <a:pt x="845" y="21"/>
                      </a:lnTo>
                      <a:lnTo>
                        <a:pt x="814" y="21"/>
                      </a:lnTo>
                      <a:lnTo>
                        <a:pt x="793" y="21"/>
                      </a:lnTo>
                      <a:lnTo>
                        <a:pt x="762" y="31"/>
                      </a:lnTo>
                      <a:lnTo>
                        <a:pt x="731" y="31"/>
                      </a:lnTo>
                      <a:lnTo>
                        <a:pt x="711" y="31"/>
                      </a:lnTo>
                      <a:lnTo>
                        <a:pt x="680" y="31"/>
                      </a:lnTo>
                      <a:lnTo>
                        <a:pt x="659" y="31"/>
                      </a:lnTo>
                      <a:lnTo>
                        <a:pt x="628" y="31"/>
                      </a:lnTo>
                      <a:lnTo>
                        <a:pt x="597" y="31"/>
                      </a:lnTo>
                      <a:lnTo>
                        <a:pt x="577" y="31"/>
                      </a:lnTo>
                      <a:lnTo>
                        <a:pt x="546" y="31"/>
                      </a:lnTo>
                      <a:lnTo>
                        <a:pt x="515" y="31"/>
                      </a:lnTo>
                      <a:lnTo>
                        <a:pt x="494" y="31"/>
                      </a:lnTo>
                      <a:lnTo>
                        <a:pt x="463" y="31"/>
                      </a:lnTo>
                      <a:lnTo>
                        <a:pt x="432" y="31"/>
                      </a:lnTo>
                      <a:lnTo>
                        <a:pt x="412" y="31"/>
                      </a:lnTo>
                      <a:lnTo>
                        <a:pt x="381" y="31"/>
                      </a:lnTo>
                      <a:lnTo>
                        <a:pt x="350" y="31"/>
                      </a:lnTo>
                      <a:lnTo>
                        <a:pt x="329" y="31"/>
                      </a:lnTo>
                      <a:lnTo>
                        <a:pt x="299" y="21"/>
                      </a:lnTo>
                      <a:lnTo>
                        <a:pt x="278" y="21"/>
                      </a:lnTo>
                      <a:lnTo>
                        <a:pt x="247" y="21"/>
                      </a:lnTo>
                      <a:lnTo>
                        <a:pt x="216" y="21"/>
                      </a:lnTo>
                      <a:lnTo>
                        <a:pt x="195" y="11"/>
                      </a:lnTo>
                      <a:lnTo>
                        <a:pt x="165" y="11"/>
                      </a:lnTo>
                      <a:lnTo>
                        <a:pt x="134" y="11"/>
                      </a:lnTo>
                      <a:lnTo>
                        <a:pt x="113" y="21"/>
                      </a:lnTo>
                      <a:lnTo>
                        <a:pt x="82" y="21"/>
                      </a:lnTo>
                      <a:lnTo>
                        <a:pt x="51" y="31"/>
                      </a:lnTo>
                      <a:lnTo>
                        <a:pt x="31" y="21"/>
                      </a:lnTo>
                      <a:lnTo>
                        <a:pt x="0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solidFill>
                  <a:srgbClr val="EC818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47" name="Freeform 246"/>
                <p:cNvSpPr>
                  <a:spLocks/>
                </p:cNvSpPr>
                <p:nvPr/>
              </p:nvSpPr>
              <p:spPr bwMode="auto">
                <a:xfrm>
                  <a:off x="3358" y="1600"/>
                  <a:ext cx="1339" cy="536"/>
                </a:xfrm>
                <a:custGeom>
                  <a:avLst/>
                  <a:gdLst>
                    <a:gd name="T0" fmla="*/ 31 w 1339"/>
                    <a:gd name="T1" fmla="*/ 299 h 536"/>
                    <a:gd name="T2" fmla="*/ 82 w 1339"/>
                    <a:gd name="T3" fmla="*/ 350 h 536"/>
                    <a:gd name="T4" fmla="*/ 134 w 1339"/>
                    <a:gd name="T5" fmla="*/ 412 h 536"/>
                    <a:gd name="T6" fmla="*/ 195 w 1339"/>
                    <a:gd name="T7" fmla="*/ 453 h 536"/>
                    <a:gd name="T8" fmla="*/ 247 w 1339"/>
                    <a:gd name="T9" fmla="*/ 484 h 536"/>
                    <a:gd name="T10" fmla="*/ 299 w 1339"/>
                    <a:gd name="T11" fmla="*/ 495 h 536"/>
                    <a:gd name="T12" fmla="*/ 350 w 1339"/>
                    <a:gd name="T13" fmla="*/ 505 h 536"/>
                    <a:gd name="T14" fmla="*/ 412 w 1339"/>
                    <a:gd name="T15" fmla="*/ 505 h 536"/>
                    <a:gd name="T16" fmla="*/ 463 w 1339"/>
                    <a:gd name="T17" fmla="*/ 515 h 536"/>
                    <a:gd name="T18" fmla="*/ 515 w 1339"/>
                    <a:gd name="T19" fmla="*/ 515 h 536"/>
                    <a:gd name="T20" fmla="*/ 577 w 1339"/>
                    <a:gd name="T21" fmla="*/ 515 h 536"/>
                    <a:gd name="T22" fmla="*/ 628 w 1339"/>
                    <a:gd name="T23" fmla="*/ 526 h 536"/>
                    <a:gd name="T24" fmla="*/ 680 w 1339"/>
                    <a:gd name="T25" fmla="*/ 526 h 536"/>
                    <a:gd name="T26" fmla="*/ 731 w 1339"/>
                    <a:gd name="T27" fmla="*/ 526 h 536"/>
                    <a:gd name="T28" fmla="*/ 793 w 1339"/>
                    <a:gd name="T29" fmla="*/ 526 h 536"/>
                    <a:gd name="T30" fmla="*/ 845 w 1339"/>
                    <a:gd name="T31" fmla="*/ 536 h 536"/>
                    <a:gd name="T32" fmla="*/ 896 w 1339"/>
                    <a:gd name="T33" fmla="*/ 536 h 536"/>
                    <a:gd name="T34" fmla="*/ 958 w 1339"/>
                    <a:gd name="T35" fmla="*/ 536 h 536"/>
                    <a:gd name="T36" fmla="*/ 1010 w 1339"/>
                    <a:gd name="T37" fmla="*/ 536 h 536"/>
                    <a:gd name="T38" fmla="*/ 1061 w 1339"/>
                    <a:gd name="T39" fmla="*/ 536 h 536"/>
                    <a:gd name="T40" fmla="*/ 1113 w 1339"/>
                    <a:gd name="T41" fmla="*/ 536 h 536"/>
                    <a:gd name="T42" fmla="*/ 1174 w 1339"/>
                    <a:gd name="T43" fmla="*/ 536 h 536"/>
                    <a:gd name="T44" fmla="*/ 1226 w 1339"/>
                    <a:gd name="T45" fmla="*/ 536 h 536"/>
                    <a:gd name="T46" fmla="*/ 1277 w 1339"/>
                    <a:gd name="T47" fmla="*/ 536 h 536"/>
                    <a:gd name="T48" fmla="*/ 1339 w 1339"/>
                    <a:gd name="T49" fmla="*/ 536 h 536"/>
                    <a:gd name="T50" fmla="*/ 1308 w 1339"/>
                    <a:gd name="T51" fmla="*/ 464 h 536"/>
                    <a:gd name="T52" fmla="*/ 1257 w 1339"/>
                    <a:gd name="T53" fmla="*/ 464 h 536"/>
                    <a:gd name="T54" fmla="*/ 1195 w 1339"/>
                    <a:gd name="T55" fmla="*/ 464 h 536"/>
                    <a:gd name="T56" fmla="*/ 1143 w 1339"/>
                    <a:gd name="T57" fmla="*/ 464 h 536"/>
                    <a:gd name="T58" fmla="*/ 1092 w 1339"/>
                    <a:gd name="T59" fmla="*/ 464 h 536"/>
                    <a:gd name="T60" fmla="*/ 1030 w 1339"/>
                    <a:gd name="T61" fmla="*/ 464 h 536"/>
                    <a:gd name="T62" fmla="*/ 979 w 1339"/>
                    <a:gd name="T63" fmla="*/ 464 h 536"/>
                    <a:gd name="T64" fmla="*/ 927 w 1339"/>
                    <a:gd name="T65" fmla="*/ 464 h 536"/>
                    <a:gd name="T66" fmla="*/ 876 w 1339"/>
                    <a:gd name="T67" fmla="*/ 464 h 536"/>
                    <a:gd name="T68" fmla="*/ 814 w 1339"/>
                    <a:gd name="T69" fmla="*/ 464 h 536"/>
                    <a:gd name="T70" fmla="*/ 762 w 1339"/>
                    <a:gd name="T71" fmla="*/ 464 h 536"/>
                    <a:gd name="T72" fmla="*/ 711 w 1339"/>
                    <a:gd name="T73" fmla="*/ 464 h 536"/>
                    <a:gd name="T74" fmla="*/ 659 w 1339"/>
                    <a:gd name="T75" fmla="*/ 464 h 536"/>
                    <a:gd name="T76" fmla="*/ 597 w 1339"/>
                    <a:gd name="T77" fmla="*/ 464 h 536"/>
                    <a:gd name="T78" fmla="*/ 546 w 1339"/>
                    <a:gd name="T79" fmla="*/ 453 h 536"/>
                    <a:gd name="T80" fmla="*/ 494 w 1339"/>
                    <a:gd name="T81" fmla="*/ 453 h 536"/>
                    <a:gd name="T82" fmla="*/ 432 w 1339"/>
                    <a:gd name="T83" fmla="*/ 443 h 536"/>
                    <a:gd name="T84" fmla="*/ 381 w 1339"/>
                    <a:gd name="T85" fmla="*/ 422 h 536"/>
                    <a:gd name="T86" fmla="*/ 329 w 1339"/>
                    <a:gd name="T87" fmla="*/ 412 h 536"/>
                    <a:gd name="T88" fmla="*/ 278 w 1339"/>
                    <a:gd name="T89" fmla="*/ 381 h 536"/>
                    <a:gd name="T90" fmla="*/ 216 w 1339"/>
                    <a:gd name="T91" fmla="*/ 350 h 536"/>
                    <a:gd name="T92" fmla="*/ 165 w 1339"/>
                    <a:gd name="T93" fmla="*/ 309 h 536"/>
                    <a:gd name="T94" fmla="*/ 113 w 1339"/>
                    <a:gd name="T95" fmla="*/ 258 h 536"/>
                    <a:gd name="T96" fmla="*/ 51 w 1339"/>
                    <a:gd name="T97" fmla="*/ 175 h 536"/>
                    <a:gd name="T98" fmla="*/ 0 w 1339"/>
                    <a:gd name="T99" fmla="*/ 0 h 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339"/>
                    <a:gd name="T151" fmla="*/ 0 h 536"/>
                    <a:gd name="T152" fmla="*/ 1339 w 1339"/>
                    <a:gd name="T153" fmla="*/ 536 h 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339" h="536">
                      <a:moveTo>
                        <a:pt x="0" y="289"/>
                      </a:moveTo>
                      <a:lnTo>
                        <a:pt x="31" y="299"/>
                      </a:lnTo>
                      <a:lnTo>
                        <a:pt x="51" y="330"/>
                      </a:lnTo>
                      <a:lnTo>
                        <a:pt x="82" y="350"/>
                      </a:lnTo>
                      <a:lnTo>
                        <a:pt x="113" y="381"/>
                      </a:lnTo>
                      <a:lnTo>
                        <a:pt x="134" y="412"/>
                      </a:lnTo>
                      <a:lnTo>
                        <a:pt x="165" y="433"/>
                      </a:lnTo>
                      <a:lnTo>
                        <a:pt x="195" y="453"/>
                      </a:lnTo>
                      <a:lnTo>
                        <a:pt x="216" y="474"/>
                      </a:lnTo>
                      <a:lnTo>
                        <a:pt x="247" y="484"/>
                      </a:lnTo>
                      <a:lnTo>
                        <a:pt x="278" y="495"/>
                      </a:lnTo>
                      <a:lnTo>
                        <a:pt x="299" y="495"/>
                      </a:lnTo>
                      <a:lnTo>
                        <a:pt x="329" y="505"/>
                      </a:lnTo>
                      <a:lnTo>
                        <a:pt x="350" y="505"/>
                      </a:lnTo>
                      <a:lnTo>
                        <a:pt x="381" y="505"/>
                      </a:lnTo>
                      <a:lnTo>
                        <a:pt x="412" y="505"/>
                      </a:lnTo>
                      <a:lnTo>
                        <a:pt x="432" y="515"/>
                      </a:lnTo>
                      <a:lnTo>
                        <a:pt x="463" y="515"/>
                      </a:lnTo>
                      <a:lnTo>
                        <a:pt x="494" y="515"/>
                      </a:lnTo>
                      <a:lnTo>
                        <a:pt x="515" y="515"/>
                      </a:lnTo>
                      <a:lnTo>
                        <a:pt x="546" y="515"/>
                      </a:lnTo>
                      <a:lnTo>
                        <a:pt x="577" y="515"/>
                      </a:lnTo>
                      <a:lnTo>
                        <a:pt x="597" y="526"/>
                      </a:lnTo>
                      <a:lnTo>
                        <a:pt x="628" y="526"/>
                      </a:lnTo>
                      <a:lnTo>
                        <a:pt x="659" y="526"/>
                      </a:lnTo>
                      <a:lnTo>
                        <a:pt x="680" y="526"/>
                      </a:lnTo>
                      <a:lnTo>
                        <a:pt x="711" y="526"/>
                      </a:lnTo>
                      <a:lnTo>
                        <a:pt x="731" y="526"/>
                      </a:lnTo>
                      <a:lnTo>
                        <a:pt x="762" y="526"/>
                      </a:lnTo>
                      <a:lnTo>
                        <a:pt x="793" y="526"/>
                      </a:lnTo>
                      <a:lnTo>
                        <a:pt x="814" y="536"/>
                      </a:lnTo>
                      <a:lnTo>
                        <a:pt x="845" y="536"/>
                      </a:lnTo>
                      <a:lnTo>
                        <a:pt x="876" y="536"/>
                      </a:lnTo>
                      <a:lnTo>
                        <a:pt x="896" y="536"/>
                      </a:lnTo>
                      <a:lnTo>
                        <a:pt x="927" y="536"/>
                      </a:lnTo>
                      <a:lnTo>
                        <a:pt x="958" y="536"/>
                      </a:lnTo>
                      <a:lnTo>
                        <a:pt x="979" y="536"/>
                      </a:lnTo>
                      <a:lnTo>
                        <a:pt x="1010" y="536"/>
                      </a:lnTo>
                      <a:lnTo>
                        <a:pt x="1030" y="536"/>
                      </a:lnTo>
                      <a:lnTo>
                        <a:pt x="1061" y="536"/>
                      </a:lnTo>
                      <a:lnTo>
                        <a:pt x="1092" y="536"/>
                      </a:lnTo>
                      <a:lnTo>
                        <a:pt x="1113" y="536"/>
                      </a:lnTo>
                      <a:lnTo>
                        <a:pt x="1143" y="536"/>
                      </a:lnTo>
                      <a:lnTo>
                        <a:pt x="1174" y="536"/>
                      </a:lnTo>
                      <a:lnTo>
                        <a:pt x="1195" y="536"/>
                      </a:lnTo>
                      <a:lnTo>
                        <a:pt x="1226" y="536"/>
                      </a:lnTo>
                      <a:lnTo>
                        <a:pt x="1257" y="536"/>
                      </a:lnTo>
                      <a:lnTo>
                        <a:pt x="1277" y="536"/>
                      </a:lnTo>
                      <a:lnTo>
                        <a:pt x="1308" y="536"/>
                      </a:lnTo>
                      <a:lnTo>
                        <a:pt x="1339" y="536"/>
                      </a:lnTo>
                      <a:lnTo>
                        <a:pt x="1339" y="464"/>
                      </a:lnTo>
                      <a:lnTo>
                        <a:pt x="1308" y="464"/>
                      </a:lnTo>
                      <a:lnTo>
                        <a:pt x="1277" y="464"/>
                      </a:lnTo>
                      <a:lnTo>
                        <a:pt x="1257" y="464"/>
                      </a:lnTo>
                      <a:lnTo>
                        <a:pt x="1226" y="464"/>
                      </a:lnTo>
                      <a:lnTo>
                        <a:pt x="1195" y="464"/>
                      </a:lnTo>
                      <a:lnTo>
                        <a:pt x="1174" y="464"/>
                      </a:lnTo>
                      <a:lnTo>
                        <a:pt x="1143" y="464"/>
                      </a:lnTo>
                      <a:lnTo>
                        <a:pt x="1113" y="464"/>
                      </a:lnTo>
                      <a:lnTo>
                        <a:pt x="1092" y="464"/>
                      </a:lnTo>
                      <a:lnTo>
                        <a:pt x="1061" y="464"/>
                      </a:lnTo>
                      <a:lnTo>
                        <a:pt x="1030" y="464"/>
                      </a:lnTo>
                      <a:lnTo>
                        <a:pt x="1010" y="464"/>
                      </a:lnTo>
                      <a:lnTo>
                        <a:pt x="979" y="464"/>
                      </a:lnTo>
                      <a:lnTo>
                        <a:pt x="958" y="464"/>
                      </a:lnTo>
                      <a:lnTo>
                        <a:pt x="927" y="464"/>
                      </a:lnTo>
                      <a:lnTo>
                        <a:pt x="896" y="464"/>
                      </a:lnTo>
                      <a:lnTo>
                        <a:pt x="876" y="464"/>
                      </a:lnTo>
                      <a:lnTo>
                        <a:pt x="845" y="464"/>
                      </a:lnTo>
                      <a:lnTo>
                        <a:pt x="814" y="464"/>
                      </a:lnTo>
                      <a:lnTo>
                        <a:pt x="793" y="464"/>
                      </a:lnTo>
                      <a:lnTo>
                        <a:pt x="762" y="464"/>
                      </a:lnTo>
                      <a:lnTo>
                        <a:pt x="731" y="464"/>
                      </a:lnTo>
                      <a:lnTo>
                        <a:pt x="711" y="464"/>
                      </a:lnTo>
                      <a:lnTo>
                        <a:pt x="680" y="464"/>
                      </a:lnTo>
                      <a:lnTo>
                        <a:pt x="659" y="464"/>
                      </a:lnTo>
                      <a:lnTo>
                        <a:pt x="628" y="464"/>
                      </a:lnTo>
                      <a:lnTo>
                        <a:pt x="597" y="464"/>
                      </a:lnTo>
                      <a:lnTo>
                        <a:pt x="577" y="464"/>
                      </a:lnTo>
                      <a:lnTo>
                        <a:pt x="546" y="453"/>
                      </a:lnTo>
                      <a:lnTo>
                        <a:pt x="515" y="453"/>
                      </a:lnTo>
                      <a:lnTo>
                        <a:pt x="494" y="453"/>
                      </a:lnTo>
                      <a:lnTo>
                        <a:pt x="463" y="443"/>
                      </a:lnTo>
                      <a:lnTo>
                        <a:pt x="432" y="443"/>
                      </a:lnTo>
                      <a:lnTo>
                        <a:pt x="412" y="433"/>
                      </a:lnTo>
                      <a:lnTo>
                        <a:pt x="381" y="422"/>
                      </a:lnTo>
                      <a:lnTo>
                        <a:pt x="350" y="422"/>
                      </a:lnTo>
                      <a:lnTo>
                        <a:pt x="329" y="412"/>
                      </a:lnTo>
                      <a:lnTo>
                        <a:pt x="299" y="392"/>
                      </a:lnTo>
                      <a:lnTo>
                        <a:pt x="278" y="381"/>
                      </a:lnTo>
                      <a:lnTo>
                        <a:pt x="247" y="371"/>
                      </a:lnTo>
                      <a:lnTo>
                        <a:pt x="216" y="350"/>
                      </a:lnTo>
                      <a:lnTo>
                        <a:pt x="195" y="330"/>
                      </a:lnTo>
                      <a:lnTo>
                        <a:pt x="165" y="309"/>
                      </a:lnTo>
                      <a:lnTo>
                        <a:pt x="134" y="289"/>
                      </a:lnTo>
                      <a:lnTo>
                        <a:pt x="113" y="258"/>
                      </a:lnTo>
                      <a:lnTo>
                        <a:pt x="82" y="227"/>
                      </a:lnTo>
                      <a:lnTo>
                        <a:pt x="51" y="175"/>
                      </a:lnTo>
                      <a:lnTo>
                        <a:pt x="31" y="103"/>
                      </a:lnTo>
                      <a:lnTo>
                        <a:pt x="0" y="0"/>
                      </a:lnTo>
                      <a:lnTo>
                        <a:pt x="0" y="289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48" name="Oval 247"/>
                <p:cNvSpPr>
                  <a:spLocks noChangeArrowheads="1"/>
                </p:cNvSpPr>
                <p:nvPr/>
              </p:nvSpPr>
              <p:spPr bwMode="auto">
                <a:xfrm>
                  <a:off x="3317" y="1301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49" name="Oval 248"/>
                <p:cNvSpPr>
                  <a:spLocks noChangeArrowheads="1"/>
                </p:cNvSpPr>
                <p:nvPr/>
              </p:nvSpPr>
              <p:spPr bwMode="auto">
                <a:xfrm>
                  <a:off x="3347" y="1425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0" name="Oval 249"/>
                <p:cNvSpPr>
                  <a:spLocks noChangeArrowheads="1"/>
                </p:cNvSpPr>
                <p:nvPr/>
              </p:nvSpPr>
              <p:spPr bwMode="auto">
                <a:xfrm>
                  <a:off x="3368" y="1456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1" name="Oval 250"/>
                <p:cNvSpPr>
                  <a:spLocks noChangeArrowheads="1"/>
                </p:cNvSpPr>
                <p:nvPr/>
              </p:nvSpPr>
              <p:spPr bwMode="auto">
                <a:xfrm>
                  <a:off x="3399" y="1456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2" name="Oval 251"/>
                <p:cNvSpPr>
                  <a:spLocks noChangeArrowheads="1"/>
                </p:cNvSpPr>
                <p:nvPr/>
              </p:nvSpPr>
              <p:spPr bwMode="auto">
                <a:xfrm>
                  <a:off x="3430" y="1425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3" name="Oval 252"/>
                <p:cNvSpPr>
                  <a:spLocks noChangeArrowheads="1"/>
                </p:cNvSpPr>
                <p:nvPr/>
              </p:nvSpPr>
              <p:spPr bwMode="auto">
                <a:xfrm>
                  <a:off x="3450" y="1394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4" name="Oval 253"/>
                <p:cNvSpPr>
                  <a:spLocks noChangeArrowheads="1"/>
                </p:cNvSpPr>
                <p:nvPr/>
              </p:nvSpPr>
              <p:spPr bwMode="auto">
                <a:xfrm>
                  <a:off x="3481" y="1332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5" name="Oval 254"/>
                <p:cNvSpPr>
                  <a:spLocks noChangeArrowheads="1"/>
                </p:cNvSpPr>
                <p:nvPr/>
              </p:nvSpPr>
              <p:spPr bwMode="auto">
                <a:xfrm>
                  <a:off x="3512" y="1239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6" name="Oval 255"/>
                <p:cNvSpPr>
                  <a:spLocks noChangeArrowheads="1"/>
                </p:cNvSpPr>
                <p:nvPr/>
              </p:nvSpPr>
              <p:spPr bwMode="auto">
                <a:xfrm>
                  <a:off x="3533" y="1332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7" name="Oval 256"/>
                <p:cNvSpPr>
                  <a:spLocks noChangeArrowheads="1"/>
                </p:cNvSpPr>
                <p:nvPr/>
              </p:nvSpPr>
              <p:spPr bwMode="auto">
                <a:xfrm>
                  <a:off x="3564" y="1270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8" name="Oval 257"/>
                <p:cNvSpPr>
                  <a:spLocks noChangeArrowheads="1"/>
                </p:cNvSpPr>
                <p:nvPr/>
              </p:nvSpPr>
              <p:spPr bwMode="auto">
                <a:xfrm>
                  <a:off x="3595" y="1363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59" name="Oval 258"/>
                <p:cNvSpPr>
                  <a:spLocks noChangeArrowheads="1"/>
                </p:cNvSpPr>
                <p:nvPr/>
              </p:nvSpPr>
              <p:spPr bwMode="auto">
                <a:xfrm>
                  <a:off x="3615" y="1363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0" name="Oval 259"/>
                <p:cNvSpPr>
                  <a:spLocks noChangeArrowheads="1"/>
                </p:cNvSpPr>
                <p:nvPr/>
              </p:nvSpPr>
              <p:spPr bwMode="auto">
                <a:xfrm>
                  <a:off x="3646" y="1363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1" name="Oval 260"/>
                <p:cNvSpPr>
                  <a:spLocks noChangeArrowheads="1"/>
                </p:cNvSpPr>
                <p:nvPr/>
              </p:nvSpPr>
              <p:spPr bwMode="auto">
                <a:xfrm>
                  <a:off x="3667" y="1332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2" name="Oval 261"/>
                <p:cNvSpPr>
                  <a:spLocks noChangeArrowheads="1"/>
                </p:cNvSpPr>
                <p:nvPr/>
              </p:nvSpPr>
              <p:spPr bwMode="auto">
                <a:xfrm>
                  <a:off x="3698" y="1363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3" name="Oval 262"/>
                <p:cNvSpPr>
                  <a:spLocks noChangeArrowheads="1"/>
                </p:cNvSpPr>
                <p:nvPr/>
              </p:nvSpPr>
              <p:spPr bwMode="auto">
                <a:xfrm>
                  <a:off x="3729" y="1301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4" name="Oval 263"/>
                <p:cNvSpPr>
                  <a:spLocks noChangeArrowheads="1"/>
                </p:cNvSpPr>
                <p:nvPr/>
              </p:nvSpPr>
              <p:spPr bwMode="auto">
                <a:xfrm>
                  <a:off x="3749" y="1301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5" name="Oval 264"/>
                <p:cNvSpPr>
                  <a:spLocks noChangeArrowheads="1"/>
                </p:cNvSpPr>
                <p:nvPr/>
              </p:nvSpPr>
              <p:spPr bwMode="auto">
                <a:xfrm>
                  <a:off x="3780" y="1270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6" name="Oval 265"/>
                <p:cNvSpPr>
                  <a:spLocks noChangeArrowheads="1"/>
                </p:cNvSpPr>
                <p:nvPr/>
              </p:nvSpPr>
              <p:spPr bwMode="auto">
                <a:xfrm>
                  <a:off x="3811" y="1363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7" name="Oval 266"/>
                <p:cNvSpPr>
                  <a:spLocks noChangeArrowheads="1"/>
                </p:cNvSpPr>
                <p:nvPr/>
              </p:nvSpPr>
              <p:spPr bwMode="auto">
                <a:xfrm>
                  <a:off x="3832" y="1332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8" name="Oval 267"/>
                <p:cNvSpPr>
                  <a:spLocks noChangeArrowheads="1"/>
                </p:cNvSpPr>
                <p:nvPr/>
              </p:nvSpPr>
              <p:spPr bwMode="auto">
                <a:xfrm>
                  <a:off x="3863" y="1363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69" name="Oval 268"/>
                <p:cNvSpPr>
                  <a:spLocks noChangeArrowheads="1"/>
                </p:cNvSpPr>
                <p:nvPr/>
              </p:nvSpPr>
              <p:spPr bwMode="auto">
                <a:xfrm>
                  <a:off x="3894" y="1301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0" name="Oval 269"/>
                <p:cNvSpPr>
                  <a:spLocks noChangeArrowheads="1"/>
                </p:cNvSpPr>
                <p:nvPr/>
              </p:nvSpPr>
              <p:spPr bwMode="auto">
                <a:xfrm>
                  <a:off x="3914" y="1363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1" name="Oval 270"/>
                <p:cNvSpPr>
                  <a:spLocks noChangeArrowheads="1"/>
                </p:cNvSpPr>
                <p:nvPr/>
              </p:nvSpPr>
              <p:spPr bwMode="auto">
                <a:xfrm>
                  <a:off x="3945" y="1456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2" name="Oval 271"/>
                <p:cNvSpPr>
                  <a:spLocks noChangeArrowheads="1"/>
                </p:cNvSpPr>
                <p:nvPr/>
              </p:nvSpPr>
              <p:spPr bwMode="auto">
                <a:xfrm>
                  <a:off x="3976" y="1270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3" name="Oval 272"/>
                <p:cNvSpPr>
                  <a:spLocks noChangeArrowheads="1"/>
                </p:cNvSpPr>
                <p:nvPr/>
              </p:nvSpPr>
              <p:spPr bwMode="auto">
                <a:xfrm>
                  <a:off x="3997" y="1301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4" name="Oval 273"/>
                <p:cNvSpPr>
                  <a:spLocks noChangeArrowheads="1"/>
                </p:cNvSpPr>
                <p:nvPr/>
              </p:nvSpPr>
              <p:spPr bwMode="auto">
                <a:xfrm>
                  <a:off x="4027" y="1425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5" name="Oval 274"/>
                <p:cNvSpPr>
                  <a:spLocks noChangeArrowheads="1"/>
                </p:cNvSpPr>
                <p:nvPr/>
              </p:nvSpPr>
              <p:spPr bwMode="auto">
                <a:xfrm>
                  <a:off x="4048" y="1332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6" name="Oval 275"/>
                <p:cNvSpPr>
                  <a:spLocks noChangeArrowheads="1"/>
                </p:cNvSpPr>
                <p:nvPr/>
              </p:nvSpPr>
              <p:spPr bwMode="auto">
                <a:xfrm>
                  <a:off x="4079" y="1425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7" name="Oval 276"/>
                <p:cNvSpPr>
                  <a:spLocks noChangeArrowheads="1"/>
                </p:cNvSpPr>
                <p:nvPr/>
              </p:nvSpPr>
              <p:spPr bwMode="auto">
                <a:xfrm>
                  <a:off x="4110" y="1363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8" name="Oval 277"/>
                <p:cNvSpPr>
                  <a:spLocks noChangeArrowheads="1"/>
                </p:cNvSpPr>
                <p:nvPr/>
              </p:nvSpPr>
              <p:spPr bwMode="auto">
                <a:xfrm>
                  <a:off x="4131" y="1363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79" name="Oval 278"/>
                <p:cNvSpPr>
                  <a:spLocks noChangeArrowheads="1"/>
                </p:cNvSpPr>
                <p:nvPr/>
              </p:nvSpPr>
              <p:spPr bwMode="auto">
                <a:xfrm>
                  <a:off x="4161" y="1363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0" name="Oval 279"/>
                <p:cNvSpPr>
                  <a:spLocks noChangeArrowheads="1"/>
                </p:cNvSpPr>
                <p:nvPr/>
              </p:nvSpPr>
              <p:spPr bwMode="auto">
                <a:xfrm>
                  <a:off x="4192" y="1363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1" name="Oval 280"/>
                <p:cNvSpPr>
                  <a:spLocks noChangeArrowheads="1"/>
                </p:cNvSpPr>
                <p:nvPr/>
              </p:nvSpPr>
              <p:spPr bwMode="auto">
                <a:xfrm>
                  <a:off x="4213" y="1332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2" name="Oval 281"/>
                <p:cNvSpPr>
                  <a:spLocks noChangeArrowheads="1"/>
                </p:cNvSpPr>
                <p:nvPr/>
              </p:nvSpPr>
              <p:spPr bwMode="auto">
                <a:xfrm>
                  <a:off x="4244" y="1301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3" name="Oval 282"/>
                <p:cNvSpPr>
                  <a:spLocks noChangeArrowheads="1"/>
                </p:cNvSpPr>
                <p:nvPr/>
              </p:nvSpPr>
              <p:spPr bwMode="auto">
                <a:xfrm>
                  <a:off x="4275" y="1332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4" name="Oval 283"/>
                <p:cNvSpPr>
                  <a:spLocks noChangeArrowheads="1"/>
                </p:cNvSpPr>
                <p:nvPr/>
              </p:nvSpPr>
              <p:spPr bwMode="auto">
                <a:xfrm>
                  <a:off x="4295" y="1301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5" name="Oval 284"/>
                <p:cNvSpPr>
                  <a:spLocks noChangeArrowheads="1"/>
                </p:cNvSpPr>
                <p:nvPr/>
              </p:nvSpPr>
              <p:spPr bwMode="auto">
                <a:xfrm>
                  <a:off x="4326" y="1363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6" name="Oval 285"/>
                <p:cNvSpPr>
                  <a:spLocks noChangeArrowheads="1"/>
                </p:cNvSpPr>
                <p:nvPr/>
              </p:nvSpPr>
              <p:spPr bwMode="auto">
                <a:xfrm>
                  <a:off x="4347" y="1209"/>
                  <a:ext cx="93" cy="92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7" name="Oval 286"/>
                <p:cNvSpPr>
                  <a:spLocks noChangeArrowheads="1"/>
                </p:cNvSpPr>
                <p:nvPr/>
              </p:nvSpPr>
              <p:spPr bwMode="auto">
                <a:xfrm>
                  <a:off x="4378" y="1301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8" name="Oval 287"/>
                <p:cNvSpPr>
                  <a:spLocks noChangeArrowheads="1"/>
                </p:cNvSpPr>
                <p:nvPr/>
              </p:nvSpPr>
              <p:spPr bwMode="auto">
                <a:xfrm>
                  <a:off x="4409" y="1363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89" name="Oval 288"/>
                <p:cNvSpPr>
                  <a:spLocks noChangeArrowheads="1"/>
                </p:cNvSpPr>
                <p:nvPr/>
              </p:nvSpPr>
              <p:spPr bwMode="auto">
                <a:xfrm>
                  <a:off x="4429" y="1487"/>
                  <a:ext cx="93" cy="92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0" name="Oval 289"/>
                <p:cNvSpPr>
                  <a:spLocks noChangeArrowheads="1"/>
                </p:cNvSpPr>
                <p:nvPr/>
              </p:nvSpPr>
              <p:spPr bwMode="auto">
                <a:xfrm>
                  <a:off x="4460" y="1487"/>
                  <a:ext cx="93" cy="92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1" name="Oval 290"/>
                <p:cNvSpPr>
                  <a:spLocks noChangeArrowheads="1"/>
                </p:cNvSpPr>
                <p:nvPr/>
              </p:nvSpPr>
              <p:spPr bwMode="auto">
                <a:xfrm>
                  <a:off x="4491" y="1394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2" name="Oval 291"/>
                <p:cNvSpPr>
                  <a:spLocks noChangeArrowheads="1"/>
                </p:cNvSpPr>
                <p:nvPr/>
              </p:nvSpPr>
              <p:spPr bwMode="auto">
                <a:xfrm>
                  <a:off x="4512" y="1363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3" name="Oval 292"/>
                <p:cNvSpPr>
                  <a:spLocks noChangeArrowheads="1"/>
                </p:cNvSpPr>
                <p:nvPr/>
              </p:nvSpPr>
              <p:spPr bwMode="auto">
                <a:xfrm>
                  <a:off x="4543" y="1394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4" name="Oval 293"/>
                <p:cNvSpPr>
                  <a:spLocks noChangeArrowheads="1"/>
                </p:cNvSpPr>
                <p:nvPr/>
              </p:nvSpPr>
              <p:spPr bwMode="auto">
                <a:xfrm>
                  <a:off x="4574" y="1394"/>
                  <a:ext cx="92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5" name="Oval 294"/>
                <p:cNvSpPr>
                  <a:spLocks noChangeArrowheads="1"/>
                </p:cNvSpPr>
                <p:nvPr/>
              </p:nvSpPr>
              <p:spPr bwMode="auto">
                <a:xfrm>
                  <a:off x="4594" y="1332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6" name="Oval 295"/>
                <p:cNvSpPr>
                  <a:spLocks noChangeArrowheads="1"/>
                </p:cNvSpPr>
                <p:nvPr/>
              </p:nvSpPr>
              <p:spPr bwMode="auto">
                <a:xfrm>
                  <a:off x="4625" y="1394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7" name="Oval 296"/>
                <p:cNvSpPr>
                  <a:spLocks noChangeArrowheads="1"/>
                </p:cNvSpPr>
                <p:nvPr/>
              </p:nvSpPr>
              <p:spPr bwMode="auto">
                <a:xfrm>
                  <a:off x="4656" y="1394"/>
                  <a:ext cx="93" cy="93"/>
                </a:xfrm>
                <a:prstGeom prst="ellipse">
                  <a:avLst/>
                </a:pr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8" name="Line 297"/>
                <p:cNvSpPr>
                  <a:spLocks noChangeShapeType="1"/>
                </p:cNvSpPr>
                <p:nvPr/>
              </p:nvSpPr>
              <p:spPr bwMode="auto">
                <a:xfrm>
                  <a:off x="3337" y="1662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399" name="Line 298"/>
                <p:cNvSpPr>
                  <a:spLocks noChangeShapeType="1"/>
                </p:cNvSpPr>
                <p:nvPr/>
              </p:nvSpPr>
              <p:spPr bwMode="auto">
                <a:xfrm flipH="1">
                  <a:off x="3337" y="1662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0" name="Line 299"/>
                <p:cNvSpPr>
                  <a:spLocks noChangeShapeType="1"/>
                </p:cNvSpPr>
                <p:nvPr/>
              </p:nvSpPr>
              <p:spPr bwMode="auto">
                <a:xfrm>
                  <a:off x="3368" y="1878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1" name="Line 300"/>
                <p:cNvSpPr>
                  <a:spLocks noChangeShapeType="1"/>
                </p:cNvSpPr>
                <p:nvPr/>
              </p:nvSpPr>
              <p:spPr bwMode="auto">
                <a:xfrm flipH="1">
                  <a:off x="3368" y="1878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2" name="Line 301"/>
                <p:cNvSpPr>
                  <a:spLocks noChangeShapeType="1"/>
                </p:cNvSpPr>
                <p:nvPr/>
              </p:nvSpPr>
              <p:spPr bwMode="auto">
                <a:xfrm>
                  <a:off x="3389" y="1847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3" name="Line 302"/>
                <p:cNvSpPr>
                  <a:spLocks noChangeShapeType="1"/>
                </p:cNvSpPr>
                <p:nvPr/>
              </p:nvSpPr>
              <p:spPr bwMode="auto">
                <a:xfrm flipH="1">
                  <a:off x="3389" y="1847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4" name="Line 303"/>
                <p:cNvSpPr>
                  <a:spLocks noChangeShapeType="1"/>
                </p:cNvSpPr>
                <p:nvPr/>
              </p:nvSpPr>
              <p:spPr bwMode="auto">
                <a:xfrm>
                  <a:off x="3420" y="1940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5" name="Line 304"/>
                <p:cNvSpPr>
                  <a:spLocks noChangeShapeType="1"/>
                </p:cNvSpPr>
                <p:nvPr/>
              </p:nvSpPr>
              <p:spPr bwMode="auto">
                <a:xfrm flipH="1">
                  <a:off x="3420" y="1940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6" name="Line 305"/>
                <p:cNvSpPr>
                  <a:spLocks noChangeShapeType="1"/>
                </p:cNvSpPr>
                <p:nvPr/>
              </p:nvSpPr>
              <p:spPr bwMode="auto">
                <a:xfrm>
                  <a:off x="3450" y="2002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7" name="Line 306"/>
                <p:cNvSpPr>
                  <a:spLocks noChangeShapeType="1"/>
                </p:cNvSpPr>
                <p:nvPr/>
              </p:nvSpPr>
              <p:spPr bwMode="auto">
                <a:xfrm flipH="1">
                  <a:off x="3450" y="2002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8" name="Line 307"/>
                <p:cNvSpPr>
                  <a:spLocks noChangeShapeType="1"/>
                </p:cNvSpPr>
                <p:nvPr/>
              </p:nvSpPr>
              <p:spPr bwMode="auto">
                <a:xfrm>
                  <a:off x="3471" y="181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09" name="Line 308"/>
                <p:cNvSpPr>
                  <a:spLocks noChangeShapeType="1"/>
                </p:cNvSpPr>
                <p:nvPr/>
              </p:nvSpPr>
              <p:spPr bwMode="auto">
                <a:xfrm flipH="1">
                  <a:off x="3471" y="181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0" name="Line 309"/>
                <p:cNvSpPr>
                  <a:spLocks noChangeShapeType="1"/>
                </p:cNvSpPr>
                <p:nvPr/>
              </p:nvSpPr>
              <p:spPr bwMode="auto">
                <a:xfrm>
                  <a:off x="3502" y="1724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1" name="Line 310"/>
                <p:cNvSpPr>
                  <a:spLocks noChangeShapeType="1"/>
                </p:cNvSpPr>
                <p:nvPr/>
              </p:nvSpPr>
              <p:spPr bwMode="auto">
                <a:xfrm flipH="1">
                  <a:off x="3502" y="1724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2" name="Line 311"/>
                <p:cNvSpPr>
                  <a:spLocks noChangeShapeType="1"/>
                </p:cNvSpPr>
                <p:nvPr/>
              </p:nvSpPr>
              <p:spPr bwMode="auto">
                <a:xfrm>
                  <a:off x="3533" y="2033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3" name="Line 312"/>
                <p:cNvSpPr>
                  <a:spLocks noChangeShapeType="1"/>
                </p:cNvSpPr>
                <p:nvPr/>
              </p:nvSpPr>
              <p:spPr bwMode="auto">
                <a:xfrm flipH="1">
                  <a:off x="3533" y="2033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4" name="Line 313"/>
                <p:cNvSpPr>
                  <a:spLocks noChangeShapeType="1"/>
                </p:cNvSpPr>
                <p:nvPr/>
              </p:nvSpPr>
              <p:spPr bwMode="auto">
                <a:xfrm>
                  <a:off x="3553" y="1971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5" name="Line 314"/>
                <p:cNvSpPr>
                  <a:spLocks noChangeShapeType="1"/>
                </p:cNvSpPr>
                <p:nvPr/>
              </p:nvSpPr>
              <p:spPr bwMode="auto">
                <a:xfrm flipH="1">
                  <a:off x="3553" y="1971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6" name="Line 315"/>
                <p:cNvSpPr>
                  <a:spLocks noChangeShapeType="1"/>
                </p:cNvSpPr>
                <p:nvPr/>
              </p:nvSpPr>
              <p:spPr bwMode="auto">
                <a:xfrm>
                  <a:off x="3584" y="1878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7" name="Line 316"/>
                <p:cNvSpPr>
                  <a:spLocks noChangeShapeType="1"/>
                </p:cNvSpPr>
                <p:nvPr/>
              </p:nvSpPr>
              <p:spPr bwMode="auto">
                <a:xfrm flipH="1">
                  <a:off x="3584" y="1878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8" name="Line 317"/>
                <p:cNvSpPr>
                  <a:spLocks noChangeShapeType="1"/>
                </p:cNvSpPr>
                <p:nvPr/>
              </p:nvSpPr>
              <p:spPr bwMode="auto">
                <a:xfrm>
                  <a:off x="3615" y="1909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19" name="Line 318"/>
                <p:cNvSpPr>
                  <a:spLocks noChangeShapeType="1"/>
                </p:cNvSpPr>
                <p:nvPr/>
              </p:nvSpPr>
              <p:spPr bwMode="auto">
                <a:xfrm flipH="1">
                  <a:off x="3615" y="1909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0" name="Line 319"/>
                <p:cNvSpPr>
                  <a:spLocks noChangeShapeType="1"/>
                </p:cNvSpPr>
                <p:nvPr/>
              </p:nvSpPr>
              <p:spPr bwMode="auto">
                <a:xfrm>
                  <a:off x="3636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1" name="Line 320"/>
                <p:cNvSpPr>
                  <a:spLocks noChangeShapeType="1"/>
                </p:cNvSpPr>
                <p:nvPr/>
              </p:nvSpPr>
              <p:spPr bwMode="auto">
                <a:xfrm flipH="1">
                  <a:off x="3636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2" name="Line 321"/>
                <p:cNvSpPr>
                  <a:spLocks noChangeShapeType="1"/>
                </p:cNvSpPr>
                <p:nvPr/>
              </p:nvSpPr>
              <p:spPr bwMode="auto">
                <a:xfrm>
                  <a:off x="3667" y="1940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3" name="Line 322"/>
                <p:cNvSpPr>
                  <a:spLocks noChangeShapeType="1"/>
                </p:cNvSpPr>
                <p:nvPr/>
              </p:nvSpPr>
              <p:spPr bwMode="auto">
                <a:xfrm flipH="1">
                  <a:off x="3667" y="1940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4" name="Line 323"/>
                <p:cNvSpPr>
                  <a:spLocks noChangeShapeType="1"/>
                </p:cNvSpPr>
                <p:nvPr/>
              </p:nvSpPr>
              <p:spPr bwMode="auto">
                <a:xfrm>
                  <a:off x="3687" y="2156"/>
                  <a:ext cx="42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5" name="Line 324"/>
                <p:cNvSpPr>
                  <a:spLocks noChangeShapeType="1"/>
                </p:cNvSpPr>
                <p:nvPr/>
              </p:nvSpPr>
              <p:spPr bwMode="auto">
                <a:xfrm flipH="1">
                  <a:off x="3687" y="2156"/>
                  <a:ext cx="42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6" name="Line 325"/>
                <p:cNvSpPr>
                  <a:spLocks noChangeShapeType="1"/>
                </p:cNvSpPr>
                <p:nvPr/>
              </p:nvSpPr>
              <p:spPr bwMode="auto">
                <a:xfrm>
                  <a:off x="3718" y="2095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7" name="Line 326"/>
                <p:cNvSpPr>
                  <a:spLocks noChangeShapeType="1"/>
                </p:cNvSpPr>
                <p:nvPr/>
              </p:nvSpPr>
              <p:spPr bwMode="auto">
                <a:xfrm flipH="1">
                  <a:off x="3718" y="2095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8" name="Line 327"/>
                <p:cNvSpPr>
                  <a:spLocks noChangeShapeType="1"/>
                </p:cNvSpPr>
                <p:nvPr/>
              </p:nvSpPr>
              <p:spPr bwMode="auto">
                <a:xfrm>
                  <a:off x="3749" y="2218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29" name="Line 328"/>
                <p:cNvSpPr>
                  <a:spLocks noChangeShapeType="1"/>
                </p:cNvSpPr>
                <p:nvPr/>
              </p:nvSpPr>
              <p:spPr bwMode="auto">
                <a:xfrm flipH="1">
                  <a:off x="3749" y="2218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0" name="Line 329"/>
                <p:cNvSpPr>
                  <a:spLocks noChangeShapeType="1"/>
                </p:cNvSpPr>
                <p:nvPr/>
              </p:nvSpPr>
              <p:spPr bwMode="auto">
                <a:xfrm>
                  <a:off x="3770" y="1940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1" name="Line 330"/>
                <p:cNvSpPr>
                  <a:spLocks noChangeShapeType="1"/>
                </p:cNvSpPr>
                <p:nvPr/>
              </p:nvSpPr>
              <p:spPr bwMode="auto">
                <a:xfrm flipH="1">
                  <a:off x="3770" y="1940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2" name="Line 331"/>
                <p:cNvSpPr>
                  <a:spLocks noChangeShapeType="1"/>
                </p:cNvSpPr>
                <p:nvPr/>
              </p:nvSpPr>
              <p:spPr bwMode="auto">
                <a:xfrm>
                  <a:off x="3801" y="2187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3" name="Line 332"/>
                <p:cNvSpPr>
                  <a:spLocks noChangeShapeType="1"/>
                </p:cNvSpPr>
                <p:nvPr/>
              </p:nvSpPr>
              <p:spPr bwMode="auto">
                <a:xfrm flipH="1">
                  <a:off x="3801" y="2187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4" name="Line 333"/>
                <p:cNvSpPr>
                  <a:spLocks noChangeShapeType="1"/>
                </p:cNvSpPr>
                <p:nvPr/>
              </p:nvSpPr>
              <p:spPr bwMode="auto">
                <a:xfrm>
                  <a:off x="3832" y="215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5" name="Line 334"/>
                <p:cNvSpPr>
                  <a:spLocks noChangeShapeType="1"/>
                </p:cNvSpPr>
                <p:nvPr/>
              </p:nvSpPr>
              <p:spPr bwMode="auto">
                <a:xfrm flipH="1">
                  <a:off x="3832" y="215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6" name="Line 335"/>
                <p:cNvSpPr>
                  <a:spLocks noChangeShapeType="1"/>
                </p:cNvSpPr>
                <p:nvPr/>
              </p:nvSpPr>
              <p:spPr bwMode="auto">
                <a:xfrm>
                  <a:off x="3852" y="2156"/>
                  <a:ext cx="42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7" name="Line 336"/>
                <p:cNvSpPr>
                  <a:spLocks noChangeShapeType="1"/>
                </p:cNvSpPr>
                <p:nvPr/>
              </p:nvSpPr>
              <p:spPr bwMode="auto">
                <a:xfrm flipH="1">
                  <a:off x="3852" y="2156"/>
                  <a:ext cx="42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8" name="Line 337"/>
                <p:cNvSpPr>
                  <a:spLocks noChangeShapeType="1"/>
                </p:cNvSpPr>
                <p:nvPr/>
              </p:nvSpPr>
              <p:spPr bwMode="auto">
                <a:xfrm>
                  <a:off x="3883" y="2095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39" name="Line 338"/>
                <p:cNvSpPr>
                  <a:spLocks noChangeShapeType="1"/>
                </p:cNvSpPr>
                <p:nvPr/>
              </p:nvSpPr>
              <p:spPr bwMode="auto">
                <a:xfrm flipH="1">
                  <a:off x="3883" y="2095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0" name="Line 339"/>
                <p:cNvSpPr>
                  <a:spLocks noChangeShapeType="1"/>
                </p:cNvSpPr>
                <p:nvPr/>
              </p:nvSpPr>
              <p:spPr bwMode="auto">
                <a:xfrm>
                  <a:off x="3914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1" name="Line 340"/>
                <p:cNvSpPr>
                  <a:spLocks noChangeShapeType="1"/>
                </p:cNvSpPr>
                <p:nvPr/>
              </p:nvSpPr>
              <p:spPr bwMode="auto">
                <a:xfrm flipH="1">
                  <a:off x="3914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2" name="Line 341"/>
                <p:cNvSpPr>
                  <a:spLocks noChangeShapeType="1"/>
                </p:cNvSpPr>
                <p:nvPr/>
              </p:nvSpPr>
              <p:spPr bwMode="auto">
                <a:xfrm>
                  <a:off x="3935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3" name="Line 342"/>
                <p:cNvSpPr>
                  <a:spLocks noChangeShapeType="1"/>
                </p:cNvSpPr>
                <p:nvPr/>
              </p:nvSpPr>
              <p:spPr bwMode="auto">
                <a:xfrm flipH="1">
                  <a:off x="3935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4" name="Line 343"/>
                <p:cNvSpPr>
                  <a:spLocks noChangeShapeType="1"/>
                </p:cNvSpPr>
                <p:nvPr/>
              </p:nvSpPr>
              <p:spPr bwMode="auto">
                <a:xfrm>
                  <a:off x="3966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5" name="Line 344"/>
                <p:cNvSpPr>
                  <a:spLocks noChangeShapeType="1"/>
                </p:cNvSpPr>
                <p:nvPr/>
              </p:nvSpPr>
              <p:spPr bwMode="auto">
                <a:xfrm flipH="1">
                  <a:off x="3966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6" name="Line 345"/>
                <p:cNvSpPr>
                  <a:spLocks noChangeShapeType="1"/>
                </p:cNvSpPr>
                <p:nvPr/>
              </p:nvSpPr>
              <p:spPr bwMode="auto">
                <a:xfrm>
                  <a:off x="3997" y="2095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7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3997" y="2095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8" name="Line 347"/>
                <p:cNvSpPr>
                  <a:spLocks noChangeShapeType="1"/>
                </p:cNvSpPr>
                <p:nvPr/>
              </p:nvSpPr>
              <p:spPr bwMode="auto">
                <a:xfrm>
                  <a:off x="4017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49" name="Line 348"/>
                <p:cNvSpPr>
                  <a:spLocks noChangeShapeType="1"/>
                </p:cNvSpPr>
                <p:nvPr/>
              </p:nvSpPr>
              <p:spPr bwMode="auto">
                <a:xfrm flipH="1">
                  <a:off x="4017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0" name="Line 349"/>
                <p:cNvSpPr>
                  <a:spLocks noChangeShapeType="1"/>
                </p:cNvSpPr>
                <p:nvPr/>
              </p:nvSpPr>
              <p:spPr bwMode="auto">
                <a:xfrm>
                  <a:off x="4048" y="2002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1" name="Line 350"/>
                <p:cNvSpPr>
                  <a:spLocks noChangeShapeType="1"/>
                </p:cNvSpPr>
                <p:nvPr/>
              </p:nvSpPr>
              <p:spPr bwMode="auto">
                <a:xfrm flipH="1">
                  <a:off x="4048" y="2002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2" name="Line 351"/>
                <p:cNvSpPr>
                  <a:spLocks noChangeShapeType="1"/>
                </p:cNvSpPr>
                <p:nvPr/>
              </p:nvSpPr>
              <p:spPr bwMode="auto">
                <a:xfrm>
                  <a:off x="4069" y="2033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3" name="Line 352"/>
                <p:cNvSpPr>
                  <a:spLocks noChangeShapeType="1"/>
                </p:cNvSpPr>
                <p:nvPr/>
              </p:nvSpPr>
              <p:spPr bwMode="auto">
                <a:xfrm flipH="1">
                  <a:off x="4069" y="2033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4" name="Line 353"/>
                <p:cNvSpPr>
                  <a:spLocks noChangeShapeType="1"/>
                </p:cNvSpPr>
                <p:nvPr/>
              </p:nvSpPr>
              <p:spPr bwMode="auto">
                <a:xfrm>
                  <a:off x="4100" y="2033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5" name="Line 354"/>
                <p:cNvSpPr>
                  <a:spLocks noChangeShapeType="1"/>
                </p:cNvSpPr>
                <p:nvPr/>
              </p:nvSpPr>
              <p:spPr bwMode="auto">
                <a:xfrm flipH="1">
                  <a:off x="4100" y="2033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6" name="Line 355"/>
                <p:cNvSpPr>
                  <a:spLocks noChangeShapeType="1"/>
                </p:cNvSpPr>
                <p:nvPr/>
              </p:nvSpPr>
              <p:spPr bwMode="auto">
                <a:xfrm>
                  <a:off x="4131" y="2033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7" name="Line 356"/>
                <p:cNvSpPr>
                  <a:spLocks noChangeShapeType="1"/>
                </p:cNvSpPr>
                <p:nvPr/>
              </p:nvSpPr>
              <p:spPr bwMode="auto">
                <a:xfrm flipH="1">
                  <a:off x="4131" y="2033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8" name="Line 357"/>
                <p:cNvSpPr>
                  <a:spLocks noChangeShapeType="1"/>
                </p:cNvSpPr>
                <p:nvPr/>
              </p:nvSpPr>
              <p:spPr bwMode="auto">
                <a:xfrm>
                  <a:off x="4151" y="215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59" name="Line 358"/>
                <p:cNvSpPr>
                  <a:spLocks noChangeShapeType="1"/>
                </p:cNvSpPr>
                <p:nvPr/>
              </p:nvSpPr>
              <p:spPr bwMode="auto">
                <a:xfrm flipH="1">
                  <a:off x="4151" y="215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0" name="Line 359"/>
                <p:cNvSpPr>
                  <a:spLocks noChangeShapeType="1"/>
                </p:cNvSpPr>
                <p:nvPr/>
              </p:nvSpPr>
              <p:spPr bwMode="auto">
                <a:xfrm>
                  <a:off x="4182" y="215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1" name="Line 360"/>
                <p:cNvSpPr>
                  <a:spLocks noChangeShapeType="1"/>
                </p:cNvSpPr>
                <p:nvPr/>
              </p:nvSpPr>
              <p:spPr bwMode="auto">
                <a:xfrm flipH="1">
                  <a:off x="4182" y="215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2" name="Line 361"/>
                <p:cNvSpPr>
                  <a:spLocks noChangeShapeType="1"/>
                </p:cNvSpPr>
                <p:nvPr/>
              </p:nvSpPr>
              <p:spPr bwMode="auto">
                <a:xfrm>
                  <a:off x="4213" y="1971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3" name="Line 362"/>
                <p:cNvSpPr>
                  <a:spLocks noChangeShapeType="1"/>
                </p:cNvSpPr>
                <p:nvPr/>
              </p:nvSpPr>
              <p:spPr bwMode="auto">
                <a:xfrm flipH="1">
                  <a:off x="4213" y="1971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4" name="Line 363"/>
                <p:cNvSpPr>
                  <a:spLocks noChangeShapeType="1"/>
                </p:cNvSpPr>
                <p:nvPr/>
              </p:nvSpPr>
              <p:spPr bwMode="auto">
                <a:xfrm>
                  <a:off x="4234" y="2002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5" name="Line 364"/>
                <p:cNvSpPr>
                  <a:spLocks noChangeShapeType="1"/>
                </p:cNvSpPr>
                <p:nvPr/>
              </p:nvSpPr>
              <p:spPr bwMode="auto">
                <a:xfrm flipH="1">
                  <a:off x="4234" y="2002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6" name="Line 365"/>
                <p:cNvSpPr>
                  <a:spLocks noChangeShapeType="1"/>
                </p:cNvSpPr>
                <p:nvPr/>
              </p:nvSpPr>
              <p:spPr bwMode="auto">
                <a:xfrm>
                  <a:off x="4264" y="1909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7" name="Line 366"/>
                <p:cNvSpPr>
                  <a:spLocks noChangeShapeType="1"/>
                </p:cNvSpPr>
                <p:nvPr/>
              </p:nvSpPr>
              <p:spPr bwMode="auto">
                <a:xfrm flipH="1">
                  <a:off x="4264" y="1909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8" name="Line 367"/>
                <p:cNvSpPr>
                  <a:spLocks noChangeShapeType="1"/>
                </p:cNvSpPr>
                <p:nvPr/>
              </p:nvSpPr>
              <p:spPr bwMode="auto">
                <a:xfrm>
                  <a:off x="4295" y="1847"/>
                  <a:ext cx="42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69" name="Line 368"/>
                <p:cNvSpPr>
                  <a:spLocks noChangeShapeType="1"/>
                </p:cNvSpPr>
                <p:nvPr/>
              </p:nvSpPr>
              <p:spPr bwMode="auto">
                <a:xfrm flipH="1">
                  <a:off x="4295" y="1847"/>
                  <a:ext cx="42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0" name="Line 369"/>
                <p:cNvSpPr>
                  <a:spLocks noChangeShapeType="1"/>
                </p:cNvSpPr>
                <p:nvPr/>
              </p:nvSpPr>
              <p:spPr bwMode="auto">
                <a:xfrm>
                  <a:off x="4316" y="2095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1" name="Line 370"/>
                <p:cNvSpPr>
                  <a:spLocks noChangeShapeType="1"/>
                </p:cNvSpPr>
                <p:nvPr/>
              </p:nvSpPr>
              <p:spPr bwMode="auto">
                <a:xfrm flipH="1">
                  <a:off x="4316" y="2095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2" name="Line 371"/>
                <p:cNvSpPr>
                  <a:spLocks noChangeShapeType="1"/>
                </p:cNvSpPr>
                <p:nvPr/>
              </p:nvSpPr>
              <p:spPr bwMode="auto">
                <a:xfrm>
                  <a:off x="4347" y="215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3" name="Line 372"/>
                <p:cNvSpPr>
                  <a:spLocks noChangeShapeType="1"/>
                </p:cNvSpPr>
                <p:nvPr/>
              </p:nvSpPr>
              <p:spPr bwMode="auto">
                <a:xfrm flipH="1">
                  <a:off x="4347" y="2156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4" name="Line 373"/>
                <p:cNvSpPr>
                  <a:spLocks noChangeShapeType="1"/>
                </p:cNvSpPr>
                <p:nvPr/>
              </p:nvSpPr>
              <p:spPr bwMode="auto">
                <a:xfrm>
                  <a:off x="4368" y="2218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5" name="Line 374"/>
                <p:cNvSpPr>
                  <a:spLocks noChangeShapeType="1"/>
                </p:cNvSpPr>
                <p:nvPr/>
              </p:nvSpPr>
              <p:spPr bwMode="auto">
                <a:xfrm flipH="1">
                  <a:off x="4368" y="2218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6" name="Line 375"/>
                <p:cNvSpPr>
                  <a:spLocks noChangeShapeType="1"/>
                </p:cNvSpPr>
                <p:nvPr/>
              </p:nvSpPr>
              <p:spPr bwMode="auto">
                <a:xfrm>
                  <a:off x="4398" y="2064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7" name="Line 376"/>
                <p:cNvSpPr>
                  <a:spLocks noChangeShapeType="1"/>
                </p:cNvSpPr>
                <p:nvPr/>
              </p:nvSpPr>
              <p:spPr bwMode="auto">
                <a:xfrm flipH="1">
                  <a:off x="4398" y="2064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8" name="Line 377"/>
                <p:cNvSpPr>
                  <a:spLocks noChangeShapeType="1"/>
                </p:cNvSpPr>
                <p:nvPr/>
              </p:nvSpPr>
              <p:spPr bwMode="auto">
                <a:xfrm>
                  <a:off x="4429" y="2095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79" name="Line 378"/>
                <p:cNvSpPr>
                  <a:spLocks noChangeShapeType="1"/>
                </p:cNvSpPr>
                <p:nvPr/>
              </p:nvSpPr>
              <p:spPr bwMode="auto">
                <a:xfrm flipH="1">
                  <a:off x="4429" y="2095"/>
                  <a:ext cx="42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0" name="Line 379"/>
                <p:cNvSpPr>
                  <a:spLocks noChangeShapeType="1"/>
                </p:cNvSpPr>
                <p:nvPr/>
              </p:nvSpPr>
              <p:spPr bwMode="auto">
                <a:xfrm>
                  <a:off x="4450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1" name="Line 380"/>
                <p:cNvSpPr>
                  <a:spLocks noChangeShapeType="1"/>
                </p:cNvSpPr>
                <p:nvPr/>
              </p:nvSpPr>
              <p:spPr bwMode="auto">
                <a:xfrm flipH="1">
                  <a:off x="4450" y="2126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2" name="Line 381"/>
                <p:cNvSpPr>
                  <a:spLocks noChangeShapeType="1"/>
                </p:cNvSpPr>
                <p:nvPr/>
              </p:nvSpPr>
              <p:spPr bwMode="auto">
                <a:xfrm>
                  <a:off x="4481" y="1971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3" name="Line 382"/>
                <p:cNvSpPr>
                  <a:spLocks noChangeShapeType="1"/>
                </p:cNvSpPr>
                <p:nvPr/>
              </p:nvSpPr>
              <p:spPr bwMode="auto">
                <a:xfrm flipH="1">
                  <a:off x="4481" y="1971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4" name="Line 383"/>
                <p:cNvSpPr>
                  <a:spLocks noChangeShapeType="1"/>
                </p:cNvSpPr>
                <p:nvPr/>
              </p:nvSpPr>
              <p:spPr bwMode="auto">
                <a:xfrm>
                  <a:off x="4512" y="2187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5" name="Line 384"/>
                <p:cNvSpPr>
                  <a:spLocks noChangeShapeType="1"/>
                </p:cNvSpPr>
                <p:nvPr/>
              </p:nvSpPr>
              <p:spPr bwMode="auto">
                <a:xfrm flipH="1">
                  <a:off x="4512" y="2187"/>
                  <a:ext cx="41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6" name="Line 385"/>
                <p:cNvSpPr>
                  <a:spLocks noChangeShapeType="1"/>
                </p:cNvSpPr>
                <p:nvPr/>
              </p:nvSpPr>
              <p:spPr bwMode="auto">
                <a:xfrm>
                  <a:off x="4532" y="2156"/>
                  <a:ext cx="42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7" name="Line 386"/>
                <p:cNvSpPr>
                  <a:spLocks noChangeShapeType="1"/>
                </p:cNvSpPr>
                <p:nvPr/>
              </p:nvSpPr>
              <p:spPr bwMode="auto">
                <a:xfrm flipH="1">
                  <a:off x="4532" y="2156"/>
                  <a:ext cx="42" cy="4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8" name="Line 387"/>
                <p:cNvSpPr>
                  <a:spLocks noChangeShapeType="1"/>
                </p:cNvSpPr>
                <p:nvPr/>
              </p:nvSpPr>
              <p:spPr bwMode="auto">
                <a:xfrm>
                  <a:off x="4563" y="2064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89" name="Line 388"/>
                <p:cNvSpPr>
                  <a:spLocks noChangeShapeType="1"/>
                </p:cNvSpPr>
                <p:nvPr/>
              </p:nvSpPr>
              <p:spPr bwMode="auto">
                <a:xfrm flipH="1">
                  <a:off x="4563" y="2064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0" name="Line 389"/>
                <p:cNvSpPr>
                  <a:spLocks noChangeShapeType="1"/>
                </p:cNvSpPr>
                <p:nvPr/>
              </p:nvSpPr>
              <p:spPr bwMode="auto">
                <a:xfrm>
                  <a:off x="4594" y="2064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1" name="Line 390"/>
                <p:cNvSpPr>
                  <a:spLocks noChangeShapeType="1"/>
                </p:cNvSpPr>
                <p:nvPr/>
              </p:nvSpPr>
              <p:spPr bwMode="auto">
                <a:xfrm flipH="1">
                  <a:off x="4594" y="2064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2" name="Line 391"/>
                <p:cNvSpPr>
                  <a:spLocks noChangeShapeType="1"/>
                </p:cNvSpPr>
                <p:nvPr/>
              </p:nvSpPr>
              <p:spPr bwMode="auto">
                <a:xfrm>
                  <a:off x="4615" y="2002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3" name="Line 392"/>
                <p:cNvSpPr>
                  <a:spLocks noChangeShapeType="1"/>
                </p:cNvSpPr>
                <p:nvPr/>
              </p:nvSpPr>
              <p:spPr bwMode="auto">
                <a:xfrm flipH="1">
                  <a:off x="4615" y="2002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4" name="Line 393"/>
                <p:cNvSpPr>
                  <a:spLocks noChangeShapeType="1"/>
                </p:cNvSpPr>
                <p:nvPr/>
              </p:nvSpPr>
              <p:spPr bwMode="auto">
                <a:xfrm>
                  <a:off x="4646" y="1971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5" name="Line 394"/>
                <p:cNvSpPr>
                  <a:spLocks noChangeShapeType="1"/>
                </p:cNvSpPr>
                <p:nvPr/>
              </p:nvSpPr>
              <p:spPr bwMode="auto">
                <a:xfrm flipH="1">
                  <a:off x="4646" y="1971"/>
                  <a:ext cx="4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6" name="Line 395"/>
                <p:cNvSpPr>
                  <a:spLocks noChangeShapeType="1"/>
                </p:cNvSpPr>
                <p:nvPr/>
              </p:nvSpPr>
              <p:spPr bwMode="auto">
                <a:xfrm>
                  <a:off x="4677" y="2033"/>
                  <a:ext cx="31" cy="3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7" name="Line 396"/>
                <p:cNvSpPr>
                  <a:spLocks noChangeShapeType="1"/>
                </p:cNvSpPr>
                <p:nvPr/>
              </p:nvSpPr>
              <p:spPr bwMode="auto">
                <a:xfrm flipH="1">
                  <a:off x="4677" y="2043"/>
                  <a:ext cx="31" cy="3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8" name="Freeform 397"/>
                <p:cNvSpPr>
                  <a:spLocks/>
                </p:cNvSpPr>
                <p:nvPr/>
              </p:nvSpPr>
              <p:spPr bwMode="auto">
                <a:xfrm>
                  <a:off x="3358" y="1394"/>
                  <a:ext cx="1339" cy="41"/>
                </a:xfrm>
                <a:custGeom>
                  <a:avLst/>
                  <a:gdLst>
                    <a:gd name="T0" fmla="*/ 0 w 1339"/>
                    <a:gd name="T1" fmla="*/ 41 h 41"/>
                    <a:gd name="T2" fmla="*/ 31 w 1339"/>
                    <a:gd name="T3" fmla="*/ 31 h 41"/>
                    <a:gd name="T4" fmla="*/ 51 w 1339"/>
                    <a:gd name="T5" fmla="*/ 21 h 41"/>
                    <a:gd name="T6" fmla="*/ 82 w 1339"/>
                    <a:gd name="T7" fmla="*/ 21 h 41"/>
                    <a:gd name="T8" fmla="*/ 113 w 1339"/>
                    <a:gd name="T9" fmla="*/ 10 h 41"/>
                    <a:gd name="T10" fmla="*/ 134 w 1339"/>
                    <a:gd name="T11" fmla="*/ 10 h 41"/>
                    <a:gd name="T12" fmla="*/ 165 w 1339"/>
                    <a:gd name="T13" fmla="*/ 10 h 41"/>
                    <a:gd name="T14" fmla="*/ 195 w 1339"/>
                    <a:gd name="T15" fmla="*/ 0 h 41"/>
                    <a:gd name="T16" fmla="*/ 216 w 1339"/>
                    <a:gd name="T17" fmla="*/ 0 h 41"/>
                    <a:gd name="T18" fmla="*/ 247 w 1339"/>
                    <a:gd name="T19" fmla="*/ 0 h 41"/>
                    <a:gd name="T20" fmla="*/ 278 w 1339"/>
                    <a:gd name="T21" fmla="*/ 0 h 41"/>
                    <a:gd name="T22" fmla="*/ 299 w 1339"/>
                    <a:gd name="T23" fmla="*/ 0 h 41"/>
                    <a:gd name="T24" fmla="*/ 329 w 1339"/>
                    <a:gd name="T25" fmla="*/ 0 h 41"/>
                    <a:gd name="T26" fmla="*/ 350 w 1339"/>
                    <a:gd name="T27" fmla="*/ 0 h 41"/>
                    <a:gd name="T28" fmla="*/ 381 w 1339"/>
                    <a:gd name="T29" fmla="*/ 0 h 41"/>
                    <a:gd name="T30" fmla="*/ 412 w 1339"/>
                    <a:gd name="T31" fmla="*/ 0 h 41"/>
                    <a:gd name="T32" fmla="*/ 432 w 1339"/>
                    <a:gd name="T33" fmla="*/ 0 h 41"/>
                    <a:gd name="T34" fmla="*/ 463 w 1339"/>
                    <a:gd name="T35" fmla="*/ 0 h 41"/>
                    <a:gd name="T36" fmla="*/ 494 w 1339"/>
                    <a:gd name="T37" fmla="*/ 0 h 41"/>
                    <a:gd name="T38" fmla="*/ 515 w 1339"/>
                    <a:gd name="T39" fmla="*/ 0 h 41"/>
                    <a:gd name="T40" fmla="*/ 546 w 1339"/>
                    <a:gd name="T41" fmla="*/ 0 h 41"/>
                    <a:gd name="T42" fmla="*/ 577 w 1339"/>
                    <a:gd name="T43" fmla="*/ 0 h 41"/>
                    <a:gd name="T44" fmla="*/ 597 w 1339"/>
                    <a:gd name="T45" fmla="*/ 0 h 41"/>
                    <a:gd name="T46" fmla="*/ 628 w 1339"/>
                    <a:gd name="T47" fmla="*/ 0 h 41"/>
                    <a:gd name="T48" fmla="*/ 659 w 1339"/>
                    <a:gd name="T49" fmla="*/ 0 h 41"/>
                    <a:gd name="T50" fmla="*/ 680 w 1339"/>
                    <a:gd name="T51" fmla="*/ 0 h 41"/>
                    <a:gd name="T52" fmla="*/ 711 w 1339"/>
                    <a:gd name="T53" fmla="*/ 0 h 41"/>
                    <a:gd name="T54" fmla="*/ 731 w 1339"/>
                    <a:gd name="T55" fmla="*/ 0 h 41"/>
                    <a:gd name="T56" fmla="*/ 762 w 1339"/>
                    <a:gd name="T57" fmla="*/ 0 h 41"/>
                    <a:gd name="T58" fmla="*/ 793 w 1339"/>
                    <a:gd name="T59" fmla="*/ 0 h 41"/>
                    <a:gd name="T60" fmla="*/ 814 w 1339"/>
                    <a:gd name="T61" fmla="*/ 0 h 41"/>
                    <a:gd name="T62" fmla="*/ 845 w 1339"/>
                    <a:gd name="T63" fmla="*/ 0 h 41"/>
                    <a:gd name="T64" fmla="*/ 876 w 1339"/>
                    <a:gd name="T65" fmla="*/ 0 h 41"/>
                    <a:gd name="T66" fmla="*/ 896 w 1339"/>
                    <a:gd name="T67" fmla="*/ 0 h 41"/>
                    <a:gd name="T68" fmla="*/ 927 w 1339"/>
                    <a:gd name="T69" fmla="*/ 0 h 41"/>
                    <a:gd name="T70" fmla="*/ 958 w 1339"/>
                    <a:gd name="T71" fmla="*/ 0 h 41"/>
                    <a:gd name="T72" fmla="*/ 979 w 1339"/>
                    <a:gd name="T73" fmla="*/ 0 h 41"/>
                    <a:gd name="T74" fmla="*/ 1010 w 1339"/>
                    <a:gd name="T75" fmla="*/ 0 h 41"/>
                    <a:gd name="T76" fmla="*/ 1030 w 1339"/>
                    <a:gd name="T77" fmla="*/ 0 h 41"/>
                    <a:gd name="T78" fmla="*/ 1061 w 1339"/>
                    <a:gd name="T79" fmla="*/ 0 h 41"/>
                    <a:gd name="T80" fmla="*/ 1092 w 1339"/>
                    <a:gd name="T81" fmla="*/ 0 h 41"/>
                    <a:gd name="T82" fmla="*/ 1113 w 1339"/>
                    <a:gd name="T83" fmla="*/ 0 h 41"/>
                    <a:gd name="T84" fmla="*/ 1143 w 1339"/>
                    <a:gd name="T85" fmla="*/ 0 h 41"/>
                    <a:gd name="T86" fmla="*/ 1174 w 1339"/>
                    <a:gd name="T87" fmla="*/ 0 h 41"/>
                    <a:gd name="T88" fmla="*/ 1195 w 1339"/>
                    <a:gd name="T89" fmla="*/ 0 h 41"/>
                    <a:gd name="T90" fmla="*/ 1226 w 1339"/>
                    <a:gd name="T91" fmla="*/ 0 h 41"/>
                    <a:gd name="T92" fmla="*/ 1257 w 1339"/>
                    <a:gd name="T93" fmla="*/ 0 h 41"/>
                    <a:gd name="T94" fmla="*/ 1277 w 1339"/>
                    <a:gd name="T95" fmla="*/ 0 h 41"/>
                    <a:gd name="T96" fmla="*/ 1308 w 1339"/>
                    <a:gd name="T97" fmla="*/ 0 h 41"/>
                    <a:gd name="T98" fmla="*/ 1339 w 1339"/>
                    <a:gd name="T99" fmla="*/ 0 h 4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339"/>
                    <a:gd name="T151" fmla="*/ 0 h 41"/>
                    <a:gd name="T152" fmla="*/ 1339 w 1339"/>
                    <a:gd name="T153" fmla="*/ 41 h 41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339" h="41">
                      <a:moveTo>
                        <a:pt x="0" y="41"/>
                      </a:moveTo>
                      <a:lnTo>
                        <a:pt x="31" y="31"/>
                      </a:lnTo>
                      <a:lnTo>
                        <a:pt x="51" y="21"/>
                      </a:lnTo>
                      <a:lnTo>
                        <a:pt x="82" y="21"/>
                      </a:lnTo>
                      <a:lnTo>
                        <a:pt x="113" y="10"/>
                      </a:lnTo>
                      <a:lnTo>
                        <a:pt x="134" y="10"/>
                      </a:lnTo>
                      <a:lnTo>
                        <a:pt x="165" y="10"/>
                      </a:lnTo>
                      <a:lnTo>
                        <a:pt x="195" y="0"/>
                      </a:lnTo>
                      <a:lnTo>
                        <a:pt x="216" y="0"/>
                      </a:lnTo>
                      <a:lnTo>
                        <a:pt x="247" y="0"/>
                      </a:lnTo>
                      <a:lnTo>
                        <a:pt x="278" y="0"/>
                      </a:lnTo>
                      <a:lnTo>
                        <a:pt x="299" y="0"/>
                      </a:lnTo>
                      <a:lnTo>
                        <a:pt x="329" y="0"/>
                      </a:lnTo>
                      <a:lnTo>
                        <a:pt x="350" y="0"/>
                      </a:lnTo>
                      <a:lnTo>
                        <a:pt x="381" y="0"/>
                      </a:lnTo>
                      <a:lnTo>
                        <a:pt x="412" y="0"/>
                      </a:lnTo>
                      <a:lnTo>
                        <a:pt x="432" y="0"/>
                      </a:lnTo>
                      <a:lnTo>
                        <a:pt x="463" y="0"/>
                      </a:lnTo>
                      <a:lnTo>
                        <a:pt x="494" y="0"/>
                      </a:lnTo>
                      <a:lnTo>
                        <a:pt x="515" y="0"/>
                      </a:lnTo>
                      <a:lnTo>
                        <a:pt x="546" y="0"/>
                      </a:lnTo>
                      <a:lnTo>
                        <a:pt x="577" y="0"/>
                      </a:lnTo>
                      <a:lnTo>
                        <a:pt x="597" y="0"/>
                      </a:lnTo>
                      <a:lnTo>
                        <a:pt x="628" y="0"/>
                      </a:lnTo>
                      <a:lnTo>
                        <a:pt x="659" y="0"/>
                      </a:lnTo>
                      <a:lnTo>
                        <a:pt x="680" y="0"/>
                      </a:lnTo>
                      <a:lnTo>
                        <a:pt x="711" y="0"/>
                      </a:lnTo>
                      <a:lnTo>
                        <a:pt x="731" y="0"/>
                      </a:lnTo>
                      <a:lnTo>
                        <a:pt x="762" y="0"/>
                      </a:lnTo>
                      <a:lnTo>
                        <a:pt x="793" y="0"/>
                      </a:lnTo>
                      <a:lnTo>
                        <a:pt x="814" y="0"/>
                      </a:lnTo>
                      <a:lnTo>
                        <a:pt x="845" y="0"/>
                      </a:lnTo>
                      <a:lnTo>
                        <a:pt x="876" y="0"/>
                      </a:lnTo>
                      <a:lnTo>
                        <a:pt x="896" y="0"/>
                      </a:lnTo>
                      <a:lnTo>
                        <a:pt x="927" y="0"/>
                      </a:lnTo>
                      <a:lnTo>
                        <a:pt x="958" y="0"/>
                      </a:lnTo>
                      <a:lnTo>
                        <a:pt x="979" y="0"/>
                      </a:lnTo>
                      <a:lnTo>
                        <a:pt x="1010" y="0"/>
                      </a:lnTo>
                      <a:lnTo>
                        <a:pt x="1030" y="0"/>
                      </a:lnTo>
                      <a:lnTo>
                        <a:pt x="1061" y="0"/>
                      </a:lnTo>
                      <a:lnTo>
                        <a:pt x="1092" y="0"/>
                      </a:lnTo>
                      <a:lnTo>
                        <a:pt x="1113" y="0"/>
                      </a:lnTo>
                      <a:lnTo>
                        <a:pt x="1143" y="0"/>
                      </a:lnTo>
                      <a:lnTo>
                        <a:pt x="1174" y="0"/>
                      </a:lnTo>
                      <a:lnTo>
                        <a:pt x="1195" y="0"/>
                      </a:lnTo>
                      <a:lnTo>
                        <a:pt x="1226" y="0"/>
                      </a:lnTo>
                      <a:lnTo>
                        <a:pt x="1257" y="0"/>
                      </a:lnTo>
                      <a:lnTo>
                        <a:pt x="1277" y="0"/>
                      </a:lnTo>
                      <a:lnTo>
                        <a:pt x="1308" y="0"/>
                      </a:lnTo>
                      <a:lnTo>
                        <a:pt x="1339" y="0"/>
                      </a:lnTo>
                    </a:path>
                  </a:pathLst>
                </a:custGeom>
                <a:noFill/>
                <a:ln w="0">
                  <a:solidFill>
                    <a:srgbClr val="D8020A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499" name="Freeform 398"/>
                <p:cNvSpPr>
                  <a:spLocks/>
                </p:cNvSpPr>
                <p:nvPr/>
              </p:nvSpPr>
              <p:spPr bwMode="auto">
                <a:xfrm>
                  <a:off x="3358" y="1744"/>
                  <a:ext cx="1339" cy="351"/>
                </a:xfrm>
                <a:custGeom>
                  <a:avLst/>
                  <a:gdLst>
                    <a:gd name="T0" fmla="*/ 0 w 1339"/>
                    <a:gd name="T1" fmla="*/ 0 h 351"/>
                    <a:gd name="T2" fmla="*/ 31 w 1339"/>
                    <a:gd name="T3" fmla="*/ 62 h 351"/>
                    <a:gd name="T4" fmla="*/ 51 w 1339"/>
                    <a:gd name="T5" fmla="*/ 103 h 351"/>
                    <a:gd name="T6" fmla="*/ 82 w 1339"/>
                    <a:gd name="T7" fmla="*/ 145 h 351"/>
                    <a:gd name="T8" fmla="*/ 113 w 1339"/>
                    <a:gd name="T9" fmla="*/ 175 h 351"/>
                    <a:gd name="T10" fmla="*/ 134 w 1339"/>
                    <a:gd name="T11" fmla="*/ 206 h 351"/>
                    <a:gd name="T12" fmla="*/ 165 w 1339"/>
                    <a:gd name="T13" fmla="*/ 227 h 351"/>
                    <a:gd name="T14" fmla="*/ 195 w 1339"/>
                    <a:gd name="T15" fmla="*/ 248 h 351"/>
                    <a:gd name="T16" fmla="*/ 216 w 1339"/>
                    <a:gd name="T17" fmla="*/ 268 h 351"/>
                    <a:gd name="T18" fmla="*/ 247 w 1339"/>
                    <a:gd name="T19" fmla="*/ 278 h 351"/>
                    <a:gd name="T20" fmla="*/ 278 w 1339"/>
                    <a:gd name="T21" fmla="*/ 289 h 351"/>
                    <a:gd name="T22" fmla="*/ 299 w 1339"/>
                    <a:gd name="T23" fmla="*/ 299 h 351"/>
                    <a:gd name="T24" fmla="*/ 329 w 1339"/>
                    <a:gd name="T25" fmla="*/ 309 h 351"/>
                    <a:gd name="T26" fmla="*/ 350 w 1339"/>
                    <a:gd name="T27" fmla="*/ 320 h 351"/>
                    <a:gd name="T28" fmla="*/ 381 w 1339"/>
                    <a:gd name="T29" fmla="*/ 320 h 351"/>
                    <a:gd name="T30" fmla="*/ 412 w 1339"/>
                    <a:gd name="T31" fmla="*/ 330 h 351"/>
                    <a:gd name="T32" fmla="*/ 432 w 1339"/>
                    <a:gd name="T33" fmla="*/ 330 h 351"/>
                    <a:gd name="T34" fmla="*/ 463 w 1339"/>
                    <a:gd name="T35" fmla="*/ 340 h 351"/>
                    <a:gd name="T36" fmla="*/ 494 w 1339"/>
                    <a:gd name="T37" fmla="*/ 340 h 351"/>
                    <a:gd name="T38" fmla="*/ 515 w 1339"/>
                    <a:gd name="T39" fmla="*/ 340 h 351"/>
                    <a:gd name="T40" fmla="*/ 546 w 1339"/>
                    <a:gd name="T41" fmla="*/ 340 h 351"/>
                    <a:gd name="T42" fmla="*/ 577 w 1339"/>
                    <a:gd name="T43" fmla="*/ 340 h 351"/>
                    <a:gd name="T44" fmla="*/ 597 w 1339"/>
                    <a:gd name="T45" fmla="*/ 351 h 351"/>
                    <a:gd name="T46" fmla="*/ 628 w 1339"/>
                    <a:gd name="T47" fmla="*/ 351 h 351"/>
                    <a:gd name="T48" fmla="*/ 659 w 1339"/>
                    <a:gd name="T49" fmla="*/ 351 h 351"/>
                    <a:gd name="T50" fmla="*/ 680 w 1339"/>
                    <a:gd name="T51" fmla="*/ 351 h 351"/>
                    <a:gd name="T52" fmla="*/ 711 w 1339"/>
                    <a:gd name="T53" fmla="*/ 351 h 351"/>
                    <a:gd name="T54" fmla="*/ 731 w 1339"/>
                    <a:gd name="T55" fmla="*/ 351 h 351"/>
                    <a:gd name="T56" fmla="*/ 762 w 1339"/>
                    <a:gd name="T57" fmla="*/ 351 h 351"/>
                    <a:gd name="T58" fmla="*/ 793 w 1339"/>
                    <a:gd name="T59" fmla="*/ 351 h 351"/>
                    <a:gd name="T60" fmla="*/ 814 w 1339"/>
                    <a:gd name="T61" fmla="*/ 351 h 351"/>
                    <a:gd name="T62" fmla="*/ 845 w 1339"/>
                    <a:gd name="T63" fmla="*/ 351 h 351"/>
                    <a:gd name="T64" fmla="*/ 876 w 1339"/>
                    <a:gd name="T65" fmla="*/ 351 h 351"/>
                    <a:gd name="T66" fmla="*/ 896 w 1339"/>
                    <a:gd name="T67" fmla="*/ 351 h 351"/>
                    <a:gd name="T68" fmla="*/ 927 w 1339"/>
                    <a:gd name="T69" fmla="*/ 351 h 351"/>
                    <a:gd name="T70" fmla="*/ 958 w 1339"/>
                    <a:gd name="T71" fmla="*/ 351 h 351"/>
                    <a:gd name="T72" fmla="*/ 979 w 1339"/>
                    <a:gd name="T73" fmla="*/ 351 h 351"/>
                    <a:gd name="T74" fmla="*/ 1010 w 1339"/>
                    <a:gd name="T75" fmla="*/ 351 h 351"/>
                    <a:gd name="T76" fmla="*/ 1030 w 1339"/>
                    <a:gd name="T77" fmla="*/ 351 h 351"/>
                    <a:gd name="T78" fmla="*/ 1061 w 1339"/>
                    <a:gd name="T79" fmla="*/ 351 h 351"/>
                    <a:gd name="T80" fmla="*/ 1092 w 1339"/>
                    <a:gd name="T81" fmla="*/ 351 h 351"/>
                    <a:gd name="T82" fmla="*/ 1113 w 1339"/>
                    <a:gd name="T83" fmla="*/ 351 h 351"/>
                    <a:gd name="T84" fmla="*/ 1143 w 1339"/>
                    <a:gd name="T85" fmla="*/ 351 h 351"/>
                    <a:gd name="T86" fmla="*/ 1174 w 1339"/>
                    <a:gd name="T87" fmla="*/ 351 h 351"/>
                    <a:gd name="T88" fmla="*/ 1195 w 1339"/>
                    <a:gd name="T89" fmla="*/ 351 h 351"/>
                    <a:gd name="T90" fmla="*/ 1226 w 1339"/>
                    <a:gd name="T91" fmla="*/ 351 h 351"/>
                    <a:gd name="T92" fmla="*/ 1257 w 1339"/>
                    <a:gd name="T93" fmla="*/ 351 h 351"/>
                    <a:gd name="T94" fmla="*/ 1277 w 1339"/>
                    <a:gd name="T95" fmla="*/ 351 h 351"/>
                    <a:gd name="T96" fmla="*/ 1308 w 1339"/>
                    <a:gd name="T97" fmla="*/ 351 h 351"/>
                    <a:gd name="T98" fmla="*/ 1339 w 1339"/>
                    <a:gd name="T99" fmla="*/ 351 h 35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339"/>
                    <a:gd name="T151" fmla="*/ 0 h 351"/>
                    <a:gd name="T152" fmla="*/ 1339 w 1339"/>
                    <a:gd name="T153" fmla="*/ 351 h 351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339" h="351">
                      <a:moveTo>
                        <a:pt x="0" y="0"/>
                      </a:moveTo>
                      <a:lnTo>
                        <a:pt x="31" y="62"/>
                      </a:lnTo>
                      <a:lnTo>
                        <a:pt x="51" y="103"/>
                      </a:lnTo>
                      <a:lnTo>
                        <a:pt x="82" y="145"/>
                      </a:lnTo>
                      <a:lnTo>
                        <a:pt x="113" y="175"/>
                      </a:lnTo>
                      <a:lnTo>
                        <a:pt x="134" y="206"/>
                      </a:lnTo>
                      <a:lnTo>
                        <a:pt x="165" y="227"/>
                      </a:lnTo>
                      <a:lnTo>
                        <a:pt x="195" y="248"/>
                      </a:lnTo>
                      <a:lnTo>
                        <a:pt x="216" y="268"/>
                      </a:lnTo>
                      <a:lnTo>
                        <a:pt x="247" y="278"/>
                      </a:lnTo>
                      <a:lnTo>
                        <a:pt x="278" y="289"/>
                      </a:lnTo>
                      <a:lnTo>
                        <a:pt x="299" y="299"/>
                      </a:lnTo>
                      <a:lnTo>
                        <a:pt x="329" y="309"/>
                      </a:lnTo>
                      <a:lnTo>
                        <a:pt x="350" y="320"/>
                      </a:lnTo>
                      <a:lnTo>
                        <a:pt x="381" y="320"/>
                      </a:lnTo>
                      <a:lnTo>
                        <a:pt x="412" y="330"/>
                      </a:lnTo>
                      <a:lnTo>
                        <a:pt x="432" y="330"/>
                      </a:lnTo>
                      <a:lnTo>
                        <a:pt x="463" y="340"/>
                      </a:lnTo>
                      <a:lnTo>
                        <a:pt x="494" y="340"/>
                      </a:lnTo>
                      <a:lnTo>
                        <a:pt x="515" y="340"/>
                      </a:lnTo>
                      <a:lnTo>
                        <a:pt x="546" y="340"/>
                      </a:lnTo>
                      <a:lnTo>
                        <a:pt x="577" y="340"/>
                      </a:lnTo>
                      <a:lnTo>
                        <a:pt x="597" y="351"/>
                      </a:lnTo>
                      <a:lnTo>
                        <a:pt x="628" y="351"/>
                      </a:lnTo>
                      <a:lnTo>
                        <a:pt x="659" y="351"/>
                      </a:lnTo>
                      <a:lnTo>
                        <a:pt x="680" y="351"/>
                      </a:lnTo>
                      <a:lnTo>
                        <a:pt x="711" y="351"/>
                      </a:lnTo>
                      <a:lnTo>
                        <a:pt x="731" y="351"/>
                      </a:lnTo>
                      <a:lnTo>
                        <a:pt x="762" y="351"/>
                      </a:lnTo>
                      <a:lnTo>
                        <a:pt x="793" y="351"/>
                      </a:lnTo>
                      <a:lnTo>
                        <a:pt x="814" y="351"/>
                      </a:lnTo>
                      <a:lnTo>
                        <a:pt x="845" y="351"/>
                      </a:lnTo>
                      <a:lnTo>
                        <a:pt x="876" y="351"/>
                      </a:lnTo>
                      <a:lnTo>
                        <a:pt x="896" y="351"/>
                      </a:lnTo>
                      <a:lnTo>
                        <a:pt x="927" y="351"/>
                      </a:lnTo>
                      <a:lnTo>
                        <a:pt x="958" y="351"/>
                      </a:lnTo>
                      <a:lnTo>
                        <a:pt x="979" y="351"/>
                      </a:lnTo>
                      <a:lnTo>
                        <a:pt x="1010" y="351"/>
                      </a:lnTo>
                      <a:lnTo>
                        <a:pt x="1030" y="351"/>
                      </a:lnTo>
                      <a:lnTo>
                        <a:pt x="1061" y="351"/>
                      </a:lnTo>
                      <a:lnTo>
                        <a:pt x="1092" y="351"/>
                      </a:lnTo>
                      <a:lnTo>
                        <a:pt x="1113" y="351"/>
                      </a:lnTo>
                      <a:lnTo>
                        <a:pt x="1143" y="351"/>
                      </a:lnTo>
                      <a:lnTo>
                        <a:pt x="1174" y="351"/>
                      </a:lnTo>
                      <a:lnTo>
                        <a:pt x="1195" y="351"/>
                      </a:lnTo>
                      <a:lnTo>
                        <a:pt x="1226" y="351"/>
                      </a:lnTo>
                      <a:lnTo>
                        <a:pt x="1257" y="351"/>
                      </a:lnTo>
                      <a:lnTo>
                        <a:pt x="1277" y="351"/>
                      </a:lnTo>
                      <a:lnTo>
                        <a:pt x="1308" y="351"/>
                      </a:lnTo>
                      <a:lnTo>
                        <a:pt x="1339" y="351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0" name="Rectangle 399"/>
                <p:cNvSpPr>
                  <a:spLocks noChangeArrowheads="1"/>
                </p:cNvSpPr>
                <p:nvPr/>
              </p:nvSpPr>
              <p:spPr bwMode="auto">
                <a:xfrm>
                  <a:off x="3337" y="2991"/>
                  <a:ext cx="1391" cy="1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700">
                      <a:solidFill>
                        <a:srgbClr val="000000"/>
                      </a:solidFill>
                      <a:latin typeface="Helvetica" pitchFamily="34" charset="0"/>
                    </a:rPr>
                    <a:t>Trial order within block</a:t>
                  </a:r>
                  <a:endParaRPr 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1" name="Rectangle 400"/>
                <p:cNvSpPr>
                  <a:spLocks noChangeArrowheads="1"/>
                </p:cNvSpPr>
                <p:nvPr/>
              </p:nvSpPr>
              <p:spPr bwMode="auto">
                <a:xfrm rot="-5400000">
                  <a:off x="2600" y="1903"/>
                  <a:ext cx="742" cy="1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700">
                      <a:solidFill>
                        <a:srgbClr val="000000"/>
                      </a:solidFill>
                      <a:latin typeface="Helvetica" pitchFamily="34" charset="0"/>
                    </a:rPr>
                    <a:t>Hit-rate (%)</a:t>
                  </a:r>
                  <a:endParaRPr 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2" name="Line 401"/>
                <p:cNvSpPr>
                  <a:spLocks noChangeShapeType="1"/>
                </p:cNvSpPr>
                <p:nvPr/>
              </p:nvSpPr>
              <p:spPr bwMode="auto">
                <a:xfrm>
                  <a:off x="3337" y="2805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3" name="Line 402"/>
                <p:cNvSpPr>
                  <a:spLocks noChangeShapeType="1"/>
                </p:cNvSpPr>
                <p:nvPr/>
              </p:nvSpPr>
              <p:spPr bwMode="auto">
                <a:xfrm>
                  <a:off x="3337" y="2723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4" name="Line 403"/>
                <p:cNvSpPr>
                  <a:spLocks noChangeShapeType="1"/>
                </p:cNvSpPr>
                <p:nvPr/>
              </p:nvSpPr>
              <p:spPr bwMode="auto">
                <a:xfrm>
                  <a:off x="3337" y="2641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5" name="Line 404"/>
                <p:cNvSpPr>
                  <a:spLocks noChangeShapeType="1"/>
                </p:cNvSpPr>
                <p:nvPr/>
              </p:nvSpPr>
              <p:spPr bwMode="auto">
                <a:xfrm>
                  <a:off x="3337" y="2569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6" name="Line 405"/>
                <p:cNvSpPr>
                  <a:spLocks noChangeShapeType="1"/>
                </p:cNvSpPr>
                <p:nvPr/>
              </p:nvSpPr>
              <p:spPr bwMode="auto">
                <a:xfrm>
                  <a:off x="3337" y="2486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7" name="Line 406"/>
                <p:cNvSpPr>
                  <a:spLocks noChangeShapeType="1"/>
                </p:cNvSpPr>
                <p:nvPr/>
              </p:nvSpPr>
              <p:spPr bwMode="auto">
                <a:xfrm>
                  <a:off x="3337" y="2414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8" name="Line 407"/>
                <p:cNvSpPr>
                  <a:spLocks noChangeShapeType="1"/>
                </p:cNvSpPr>
                <p:nvPr/>
              </p:nvSpPr>
              <p:spPr bwMode="auto">
                <a:xfrm>
                  <a:off x="3337" y="2332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09" name="Line 408"/>
                <p:cNvSpPr>
                  <a:spLocks noChangeShapeType="1"/>
                </p:cNvSpPr>
                <p:nvPr/>
              </p:nvSpPr>
              <p:spPr bwMode="auto">
                <a:xfrm>
                  <a:off x="3337" y="2259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0" name="Line 409"/>
                <p:cNvSpPr>
                  <a:spLocks noChangeShapeType="1"/>
                </p:cNvSpPr>
                <p:nvPr/>
              </p:nvSpPr>
              <p:spPr bwMode="auto">
                <a:xfrm>
                  <a:off x="3337" y="2177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1" name="Line 410"/>
                <p:cNvSpPr>
                  <a:spLocks noChangeShapeType="1"/>
                </p:cNvSpPr>
                <p:nvPr/>
              </p:nvSpPr>
              <p:spPr bwMode="auto">
                <a:xfrm>
                  <a:off x="3337" y="2105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2" name="Line 411"/>
                <p:cNvSpPr>
                  <a:spLocks noChangeShapeType="1"/>
                </p:cNvSpPr>
                <p:nvPr/>
              </p:nvSpPr>
              <p:spPr bwMode="auto">
                <a:xfrm>
                  <a:off x="3337" y="2022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3" name="Line 412"/>
                <p:cNvSpPr>
                  <a:spLocks noChangeShapeType="1"/>
                </p:cNvSpPr>
                <p:nvPr/>
              </p:nvSpPr>
              <p:spPr bwMode="auto">
                <a:xfrm>
                  <a:off x="3337" y="1940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4" name="Line 413"/>
                <p:cNvSpPr>
                  <a:spLocks noChangeShapeType="1"/>
                </p:cNvSpPr>
                <p:nvPr/>
              </p:nvSpPr>
              <p:spPr bwMode="auto">
                <a:xfrm>
                  <a:off x="3337" y="1868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5" name="Line 414"/>
                <p:cNvSpPr>
                  <a:spLocks noChangeShapeType="1"/>
                </p:cNvSpPr>
                <p:nvPr/>
              </p:nvSpPr>
              <p:spPr bwMode="auto">
                <a:xfrm>
                  <a:off x="3337" y="1786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6" name="Line 415"/>
                <p:cNvSpPr>
                  <a:spLocks noChangeShapeType="1"/>
                </p:cNvSpPr>
                <p:nvPr/>
              </p:nvSpPr>
              <p:spPr bwMode="auto">
                <a:xfrm>
                  <a:off x="3337" y="1713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7" name="Line 416"/>
                <p:cNvSpPr>
                  <a:spLocks noChangeShapeType="1"/>
                </p:cNvSpPr>
                <p:nvPr/>
              </p:nvSpPr>
              <p:spPr bwMode="auto">
                <a:xfrm>
                  <a:off x="3337" y="1631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8" name="Line 417"/>
                <p:cNvSpPr>
                  <a:spLocks noChangeShapeType="1"/>
                </p:cNvSpPr>
                <p:nvPr/>
              </p:nvSpPr>
              <p:spPr bwMode="auto">
                <a:xfrm>
                  <a:off x="3337" y="1559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19" name="Line 418"/>
                <p:cNvSpPr>
                  <a:spLocks noChangeShapeType="1"/>
                </p:cNvSpPr>
                <p:nvPr/>
              </p:nvSpPr>
              <p:spPr bwMode="auto">
                <a:xfrm>
                  <a:off x="3337" y="1476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0" name="Line 419"/>
                <p:cNvSpPr>
                  <a:spLocks noChangeShapeType="1"/>
                </p:cNvSpPr>
                <p:nvPr/>
              </p:nvSpPr>
              <p:spPr bwMode="auto">
                <a:xfrm>
                  <a:off x="3337" y="1404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1" name="Line 420"/>
                <p:cNvSpPr>
                  <a:spLocks noChangeShapeType="1"/>
                </p:cNvSpPr>
                <p:nvPr/>
              </p:nvSpPr>
              <p:spPr bwMode="auto">
                <a:xfrm>
                  <a:off x="3337" y="1322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2" name="Line 421"/>
                <p:cNvSpPr>
                  <a:spLocks noChangeShapeType="1"/>
                </p:cNvSpPr>
                <p:nvPr/>
              </p:nvSpPr>
              <p:spPr bwMode="auto">
                <a:xfrm>
                  <a:off x="3337" y="1250"/>
                  <a:ext cx="3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3" name="Line 422"/>
                <p:cNvSpPr>
                  <a:spLocks noChangeShapeType="1"/>
                </p:cNvSpPr>
                <p:nvPr/>
              </p:nvSpPr>
              <p:spPr bwMode="auto">
                <a:xfrm flipV="1">
                  <a:off x="3337" y="2744"/>
                  <a:ext cx="1" cy="6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4" name="Line 423"/>
                <p:cNvSpPr>
                  <a:spLocks noChangeShapeType="1"/>
                </p:cNvSpPr>
                <p:nvPr/>
              </p:nvSpPr>
              <p:spPr bwMode="auto">
                <a:xfrm flipV="1">
                  <a:off x="3605" y="2744"/>
                  <a:ext cx="1" cy="6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5" name="Line 424"/>
                <p:cNvSpPr>
                  <a:spLocks noChangeShapeType="1"/>
                </p:cNvSpPr>
                <p:nvPr/>
              </p:nvSpPr>
              <p:spPr bwMode="auto">
                <a:xfrm flipV="1">
                  <a:off x="3873" y="2744"/>
                  <a:ext cx="1" cy="6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6" name="Line 425"/>
                <p:cNvSpPr>
                  <a:spLocks noChangeShapeType="1"/>
                </p:cNvSpPr>
                <p:nvPr/>
              </p:nvSpPr>
              <p:spPr bwMode="auto">
                <a:xfrm flipV="1">
                  <a:off x="4151" y="2744"/>
                  <a:ext cx="1" cy="6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7" name="Line 426"/>
                <p:cNvSpPr>
                  <a:spLocks noChangeShapeType="1"/>
                </p:cNvSpPr>
                <p:nvPr/>
              </p:nvSpPr>
              <p:spPr bwMode="auto">
                <a:xfrm flipV="1">
                  <a:off x="4419" y="2744"/>
                  <a:ext cx="1" cy="6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8" name="Line 427"/>
                <p:cNvSpPr>
                  <a:spLocks noChangeShapeType="1"/>
                </p:cNvSpPr>
                <p:nvPr/>
              </p:nvSpPr>
              <p:spPr bwMode="auto">
                <a:xfrm flipV="1">
                  <a:off x="4697" y="2744"/>
                  <a:ext cx="1" cy="6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29" name="Line 428"/>
                <p:cNvSpPr>
                  <a:spLocks noChangeShapeType="1"/>
                </p:cNvSpPr>
                <p:nvPr/>
              </p:nvSpPr>
              <p:spPr bwMode="auto">
                <a:xfrm>
                  <a:off x="3337" y="2805"/>
                  <a:ext cx="52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0" name="Line 429"/>
                <p:cNvSpPr>
                  <a:spLocks noChangeShapeType="1"/>
                </p:cNvSpPr>
                <p:nvPr/>
              </p:nvSpPr>
              <p:spPr bwMode="auto">
                <a:xfrm>
                  <a:off x="3337" y="2486"/>
                  <a:ext cx="52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1" name="Line 430"/>
                <p:cNvSpPr>
                  <a:spLocks noChangeShapeType="1"/>
                </p:cNvSpPr>
                <p:nvPr/>
              </p:nvSpPr>
              <p:spPr bwMode="auto">
                <a:xfrm>
                  <a:off x="3337" y="2177"/>
                  <a:ext cx="52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2" name="Line 431"/>
                <p:cNvSpPr>
                  <a:spLocks noChangeShapeType="1"/>
                </p:cNvSpPr>
                <p:nvPr/>
              </p:nvSpPr>
              <p:spPr bwMode="auto">
                <a:xfrm>
                  <a:off x="3337" y="1868"/>
                  <a:ext cx="52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3" name="Line 432"/>
                <p:cNvSpPr>
                  <a:spLocks noChangeShapeType="1"/>
                </p:cNvSpPr>
                <p:nvPr/>
              </p:nvSpPr>
              <p:spPr bwMode="auto">
                <a:xfrm>
                  <a:off x="3337" y="1559"/>
                  <a:ext cx="52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4" name="Line 433"/>
                <p:cNvSpPr>
                  <a:spLocks noChangeShapeType="1"/>
                </p:cNvSpPr>
                <p:nvPr/>
              </p:nvSpPr>
              <p:spPr bwMode="auto">
                <a:xfrm>
                  <a:off x="3337" y="1250"/>
                  <a:ext cx="52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5" name="Line 434"/>
                <p:cNvSpPr>
                  <a:spLocks noChangeShapeType="1"/>
                </p:cNvSpPr>
                <p:nvPr/>
              </p:nvSpPr>
              <p:spPr bwMode="auto">
                <a:xfrm>
                  <a:off x="3337" y="2805"/>
                  <a:ext cx="1360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6" name="Line 435"/>
                <p:cNvSpPr>
                  <a:spLocks noChangeShapeType="1"/>
                </p:cNvSpPr>
                <p:nvPr/>
              </p:nvSpPr>
              <p:spPr bwMode="auto">
                <a:xfrm flipV="1">
                  <a:off x="3337" y="1250"/>
                  <a:ext cx="1" cy="155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7" name="Line 436"/>
                <p:cNvSpPr>
                  <a:spLocks noChangeShapeType="1"/>
                </p:cNvSpPr>
                <p:nvPr/>
              </p:nvSpPr>
              <p:spPr bwMode="auto">
                <a:xfrm>
                  <a:off x="3337" y="2805"/>
                  <a:ext cx="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8" name="Rectangle 437"/>
                <p:cNvSpPr>
                  <a:spLocks noChangeArrowheads="1"/>
                </p:cNvSpPr>
                <p:nvPr/>
              </p:nvSpPr>
              <p:spPr bwMode="auto">
                <a:xfrm>
                  <a:off x="3306" y="2836"/>
                  <a:ext cx="124" cy="1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  <a:latin typeface="Helvetica" pitchFamily="34" charset="0"/>
                    </a:rPr>
                    <a:t>0</a:t>
                  </a:r>
                  <a:endParaRPr 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39" name="Line 438"/>
                <p:cNvSpPr>
                  <a:spLocks noChangeShapeType="1"/>
                </p:cNvSpPr>
                <p:nvPr/>
              </p:nvSpPr>
              <p:spPr bwMode="auto">
                <a:xfrm>
                  <a:off x="3605" y="2805"/>
                  <a:ext cx="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40" name="Rectangle 439"/>
                <p:cNvSpPr>
                  <a:spLocks noChangeArrowheads="1"/>
                </p:cNvSpPr>
                <p:nvPr/>
              </p:nvSpPr>
              <p:spPr bwMode="auto">
                <a:xfrm>
                  <a:off x="3543" y="2836"/>
                  <a:ext cx="196" cy="1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  <a:latin typeface="Helvetica" pitchFamily="34" charset="0"/>
                    </a:rPr>
                    <a:t>10</a:t>
                  </a:r>
                  <a:endParaRPr 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41" name="Line 440"/>
                <p:cNvSpPr>
                  <a:spLocks noChangeShapeType="1"/>
                </p:cNvSpPr>
                <p:nvPr/>
              </p:nvSpPr>
              <p:spPr bwMode="auto">
                <a:xfrm>
                  <a:off x="3873" y="2805"/>
                  <a:ext cx="1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3542" name="Rectangle 441"/>
                <p:cNvSpPr>
                  <a:spLocks noChangeArrowheads="1"/>
                </p:cNvSpPr>
                <p:nvPr/>
              </p:nvSpPr>
              <p:spPr bwMode="auto">
                <a:xfrm>
                  <a:off x="3811" y="2836"/>
                  <a:ext cx="196" cy="1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  <a:latin typeface="Helvetica" pitchFamily="34" charset="0"/>
                    </a:rPr>
                    <a:t>20</a:t>
                  </a:r>
                  <a:endParaRPr 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3325" name="Line 443"/>
              <p:cNvSpPr>
                <a:spLocks noChangeShapeType="1"/>
              </p:cNvSpPr>
              <p:nvPr/>
            </p:nvSpPr>
            <p:spPr bwMode="auto">
              <a:xfrm>
                <a:off x="4151" y="28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26" name="Rectangle 444"/>
              <p:cNvSpPr>
                <a:spLocks noChangeArrowheads="1"/>
              </p:cNvSpPr>
              <p:nvPr/>
            </p:nvSpPr>
            <p:spPr bwMode="auto">
              <a:xfrm>
                <a:off x="4089" y="2836"/>
                <a:ext cx="196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30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27" name="Line 445"/>
              <p:cNvSpPr>
                <a:spLocks noChangeShapeType="1"/>
              </p:cNvSpPr>
              <p:nvPr/>
            </p:nvSpPr>
            <p:spPr bwMode="auto">
              <a:xfrm>
                <a:off x="4419" y="28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28" name="Rectangle 446"/>
              <p:cNvSpPr>
                <a:spLocks noChangeArrowheads="1"/>
              </p:cNvSpPr>
              <p:nvPr/>
            </p:nvSpPr>
            <p:spPr bwMode="auto">
              <a:xfrm>
                <a:off x="4357" y="2836"/>
                <a:ext cx="196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40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29" name="Line 447"/>
              <p:cNvSpPr>
                <a:spLocks noChangeShapeType="1"/>
              </p:cNvSpPr>
              <p:nvPr/>
            </p:nvSpPr>
            <p:spPr bwMode="auto">
              <a:xfrm>
                <a:off x="4697" y="28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0" name="Rectangle 448"/>
              <p:cNvSpPr>
                <a:spLocks noChangeArrowheads="1"/>
              </p:cNvSpPr>
              <p:nvPr/>
            </p:nvSpPr>
            <p:spPr bwMode="auto">
              <a:xfrm>
                <a:off x="4635" y="2836"/>
                <a:ext cx="196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50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1" name="Line 449"/>
              <p:cNvSpPr>
                <a:spLocks noChangeShapeType="1"/>
              </p:cNvSpPr>
              <p:nvPr/>
            </p:nvSpPr>
            <p:spPr bwMode="auto">
              <a:xfrm>
                <a:off x="3337" y="28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2" name="Rectangle 450"/>
              <p:cNvSpPr>
                <a:spLocks noChangeArrowheads="1"/>
              </p:cNvSpPr>
              <p:nvPr/>
            </p:nvSpPr>
            <p:spPr bwMode="auto">
              <a:xfrm>
                <a:off x="3234" y="2733"/>
                <a:ext cx="124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3" name="Line 451"/>
              <p:cNvSpPr>
                <a:spLocks noChangeShapeType="1"/>
              </p:cNvSpPr>
              <p:nvPr/>
            </p:nvSpPr>
            <p:spPr bwMode="auto">
              <a:xfrm>
                <a:off x="3337" y="2486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4" name="Rectangle 452"/>
              <p:cNvSpPr>
                <a:spLocks noChangeArrowheads="1"/>
              </p:cNvSpPr>
              <p:nvPr/>
            </p:nvSpPr>
            <p:spPr bwMode="auto">
              <a:xfrm>
                <a:off x="3172" y="2414"/>
                <a:ext cx="196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20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5" name="Line 453"/>
              <p:cNvSpPr>
                <a:spLocks noChangeShapeType="1"/>
              </p:cNvSpPr>
              <p:nvPr/>
            </p:nvSpPr>
            <p:spPr bwMode="auto">
              <a:xfrm>
                <a:off x="3337" y="2177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6" name="Rectangle 454"/>
              <p:cNvSpPr>
                <a:spLocks noChangeArrowheads="1"/>
              </p:cNvSpPr>
              <p:nvPr/>
            </p:nvSpPr>
            <p:spPr bwMode="auto">
              <a:xfrm>
                <a:off x="3172" y="2105"/>
                <a:ext cx="196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40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7" name="Line 455"/>
              <p:cNvSpPr>
                <a:spLocks noChangeShapeType="1"/>
              </p:cNvSpPr>
              <p:nvPr/>
            </p:nvSpPr>
            <p:spPr bwMode="auto">
              <a:xfrm>
                <a:off x="3337" y="1868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8" name="Rectangle 456"/>
              <p:cNvSpPr>
                <a:spLocks noChangeArrowheads="1"/>
              </p:cNvSpPr>
              <p:nvPr/>
            </p:nvSpPr>
            <p:spPr bwMode="auto">
              <a:xfrm>
                <a:off x="3172" y="1796"/>
                <a:ext cx="196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60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39" name="Line 457"/>
              <p:cNvSpPr>
                <a:spLocks noChangeShapeType="1"/>
              </p:cNvSpPr>
              <p:nvPr/>
            </p:nvSpPr>
            <p:spPr bwMode="auto">
              <a:xfrm>
                <a:off x="3337" y="1559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40" name="Rectangle 458"/>
              <p:cNvSpPr>
                <a:spLocks noChangeArrowheads="1"/>
              </p:cNvSpPr>
              <p:nvPr/>
            </p:nvSpPr>
            <p:spPr bwMode="auto">
              <a:xfrm>
                <a:off x="3172" y="1487"/>
                <a:ext cx="196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80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41" name="Line 459"/>
              <p:cNvSpPr>
                <a:spLocks noChangeShapeType="1"/>
              </p:cNvSpPr>
              <p:nvPr/>
            </p:nvSpPr>
            <p:spPr bwMode="auto">
              <a:xfrm>
                <a:off x="3337" y="1250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342" name="Rectangle 460"/>
              <p:cNvSpPr>
                <a:spLocks noChangeArrowheads="1"/>
              </p:cNvSpPr>
              <p:nvPr/>
            </p:nvSpPr>
            <p:spPr bwMode="auto">
              <a:xfrm>
                <a:off x="3110" y="1178"/>
                <a:ext cx="268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100</a:t>
                </a: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321" name="Text Box 17"/>
            <p:cNvSpPr txBox="1">
              <a:spLocks noChangeArrowheads="1"/>
            </p:cNvSpPr>
            <p:nvPr/>
          </p:nvSpPr>
          <p:spPr bwMode="auto">
            <a:xfrm>
              <a:off x="7542213" y="2079625"/>
              <a:ext cx="882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0000"/>
                  </a:solidFill>
                  <a:latin typeface="Arial" charset="0"/>
                </a:rPr>
                <a:t>RefRN</a:t>
              </a:r>
            </a:p>
          </p:txBody>
        </p:sp>
        <p:sp>
          <p:nvSpPr>
            <p:cNvPr id="13322" name="Text Box 18"/>
            <p:cNvSpPr txBox="1">
              <a:spLocks noChangeArrowheads="1"/>
            </p:cNvSpPr>
            <p:nvPr/>
          </p:nvSpPr>
          <p:spPr bwMode="auto">
            <a:xfrm>
              <a:off x="7702550" y="3148013"/>
              <a:ext cx="5143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808080"/>
                  </a:solidFill>
                  <a:latin typeface="Arial" charset="0"/>
                </a:rPr>
                <a:t>RN</a:t>
              </a:r>
            </a:p>
          </p:txBody>
        </p:sp>
      </p:grpSp>
      <p:sp>
        <p:nvSpPr>
          <p:cNvPr id="454" name="Text Box 5">
            <a:extLst>
              <a:ext uri="{FF2B5EF4-FFF2-40B4-BE49-F238E27FC236}">
                <a16:creationId xmlns:a16="http://schemas.microsoft.com/office/drawing/2014/main" id="{7AE7F60F-DE7D-9A47-A861-90C915E0F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85049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Agus</a:t>
            </a:r>
            <a:r>
              <a:rPr lang="en-US" sz="1200" i="1" dirty="0"/>
              <a:t>, Thorpe, &amp; </a:t>
            </a:r>
            <a:r>
              <a:rPr lang="en-US" sz="1200" i="1" dirty="0" err="1"/>
              <a:t>Pressnitzer</a:t>
            </a:r>
            <a:r>
              <a:rPr lang="en-US" sz="1200" i="1" dirty="0"/>
              <a:t>, Neuron, 2010</a:t>
            </a:r>
          </a:p>
        </p:txBody>
      </p:sp>
    </p:spTree>
    <p:extLst>
      <p:ext uri="{BB962C8B-B14F-4D97-AF65-F5344CB8AC3E}">
        <p14:creationId xmlns:p14="http://schemas.microsoft.com/office/powerpoint/2010/main" val="303076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Memory for tone clouds</a:t>
            </a:r>
          </a:p>
        </p:txBody>
      </p:sp>
      <p:pic>
        <p:nvPicPr>
          <p:cNvPr id="13" name="sparse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73556" y="2145850"/>
            <a:ext cx="2886239" cy="1980000"/>
          </a:xfrm>
          <a:prstGeom prst="rect">
            <a:avLst/>
          </a:prstGeom>
        </p:spPr>
      </p:pic>
      <p:pic>
        <p:nvPicPr>
          <p:cNvPr id="14" name="medium.wav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3128880" y="2144650"/>
            <a:ext cx="2886239" cy="1980000"/>
          </a:xfrm>
          <a:prstGeom prst="rect">
            <a:avLst/>
          </a:prstGeom>
        </p:spPr>
      </p:pic>
      <p:pic>
        <p:nvPicPr>
          <p:cNvPr id="15" name="dense.wav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6184205" y="2144650"/>
            <a:ext cx="2886239" cy="1980000"/>
          </a:xfrm>
          <a:prstGeom prst="rect">
            <a:avLst/>
          </a:prstGeom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B1FEF452-D238-3C4E-BDA9-5F8989E4E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79350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Agus</a:t>
            </a:r>
            <a:r>
              <a:rPr lang="en-US" sz="1200" i="1" dirty="0"/>
              <a:t> &amp; </a:t>
            </a:r>
            <a:r>
              <a:rPr lang="en-US" sz="1200" i="1" dirty="0" err="1"/>
              <a:t>Pressnitzer</a:t>
            </a:r>
            <a:r>
              <a:rPr lang="en-US" sz="1200" i="1" dirty="0"/>
              <a:t>, J. </a:t>
            </a:r>
            <a:r>
              <a:rPr lang="en-US" sz="1200" i="1" dirty="0" err="1"/>
              <a:t>Acoust</a:t>
            </a:r>
            <a:r>
              <a:rPr lang="en-US" sz="1200" i="1" dirty="0"/>
              <a:t>. Soc. Am., 2021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7942C8C9-3DC8-6948-9C2A-11662AA63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" y="5442313"/>
            <a:ext cx="89582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15000"/>
              </a:spcAft>
              <a:buFontTx/>
              <a:buChar char="•"/>
            </a:pPr>
            <a:r>
              <a:rPr lang="fr-FR" sz="2400" dirty="0"/>
              <a:t> </a:t>
            </a:r>
            <a:r>
              <a:rPr lang="fr-FR" sz="2400" dirty="0" err="1"/>
              <a:t>Parametric</a:t>
            </a:r>
            <a:r>
              <a:rPr lang="fr-FR" sz="2400"/>
              <a:t> variation </a:t>
            </a:r>
            <a:r>
              <a:rPr lang="fr-FR" sz="2400" dirty="0"/>
              <a:t>of </a:t>
            </a:r>
            <a:r>
              <a:rPr lang="fr-FR" sz="2400" dirty="0" err="1"/>
              <a:t>spectro</a:t>
            </a:r>
            <a:r>
              <a:rPr lang="fr-FR" sz="2400" dirty="0"/>
              <a:t>-temporal </a:t>
            </a:r>
            <a:r>
              <a:rPr lang="fr-FR" sz="2400" dirty="0" err="1"/>
              <a:t>complexity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245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2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Memory for tone clouds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576513" y="4791050"/>
            <a:ext cx="418147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2576513" y="1876400"/>
            <a:ext cx="1588" cy="29146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2757488" y="47910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2728913" y="4819625"/>
            <a:ext cx="123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>
            <a:off x="3119438" y="47910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3090863" y="4819625"/>
            <a:ext cx="123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8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3481388" y="47910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3414713" y="4819625"/>
            <a:ext cx="190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32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3843338" y="47910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3748088" y="4819625"/>
            <a:ext cx="266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128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>
            <a:off x="4205288" y="47910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4110038" y="4819625"/>
            <a:ext cx="266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512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>
            <a:off x="4938713" y="47910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4805363" y="4819625"/>
            <a:ext cx="3333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8192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>
            <a:off x="5662613" y="47910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Rectangle 22"/>
          <p:cNvSpPr>
            <a:spLocks noChangeArrowheads="1"/>
          </p:cNvSpPr>
          <p:nvPr/>
        </p:nvSpPr>
        <p:spPr bwMode="auto">
          <a:xfrm>
            <a:off x="5462588" y="4819625"/>
            <a:ext cx="4667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131072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>
            <a:off x="6567488" y="47910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6415088" y="4819625"/>
            <a:ext cx="3714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Noise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2576513" y="47910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Rectangle 26"/>
          <p:cNvSpPr>
            <a:spLocks noChangeArrowheads="1"/>
          </p:cNvSpPr>
          <p:nvPr/>
        </p:nvSpPr>
        <p:spPr bwMode="auto">
          <a:xfrm>
            <a:off x="2366963" y="4714850"/>
            <a:ext cx="228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0.0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>
            <a:off x="2576513" y="420050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Rectangle 28"/>
          <p:cNvSpPr>
            <a:spLocks noChangeArrowheads="1"/>
          </p:cNvSpPr>
          <p:nvPr/>
        </p:nvSpPr>
        <p:spPr bwMode="auto">
          <a:xfrm>
            <a:off x="2366963" y="4124300"/>
            <a:ext cx="228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1.0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Line 29"/>
          <p:cNvSpPr>
            <a:spLocks noChangeShapeType="1"/>
          </p:cNvSpPr>
          <p:nvPr/>
        </p:nvSpPr>
        <p:spPr bwMode="auto">
          <a:xfrm>
            <a:off x="2576513" y="3619475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366963" y="3543275"/>
            <a:ext cx="228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2.0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>
            <a:off x="2576513" y="303845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2366963" y="2962250"/>
            <a:ext cx="228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3.0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2576513" y="2457425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Rectangle 34"/>
          <p:cNvSpPr>
            <a:spLocks noChangeArrowheads="1"/>
          </p:cNvSpPr>
          <p:nvPr/>
        </p:nvSpPr>
        <p:spPr bwMode="auto">
          <a:xfrm>
            <a:off x="2366963" y="2381225"/>
            <a:ext cx="228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4.0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Line 35"/>
          <p:cNvSpPr>
            <a:spLocks noChangeShapeType="1"/>
          </p:cNvSpPr>
          <p:nvPr/>
        </p:nvSpPr>
        <p:spPr bwMode="auto">
          <a:xfrm>
            <a:off x="2576513" y="187640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2366963" y="1800200"/>
            <a:ext cx="228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5.0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Line 37"/>
          <p:cNvSpPr>
            <a:spLocks noChangeShapeType="1"/>
          </p:cNvSpPr>
          <p:nvPr/>
        </p:nvSpPr>
        <p:spPr bwMode="auto">
          <a:xfrm>
            <a:off x="6186488" y="4791050"/>
            <a:ext cx="38100" cy="1588"/>
          </a:xfrm>
          <a:prstGeom prst="line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Line 38"/>
          <p:cNvSpPr>
            <a:spLocks noChangeShapeType="1"/>
          </p:cNvSpPr>
          <p:nvPr/>
        </p:nvSpPr>
        <p:spPr bwMode="auto">
          <a:xfrm flipV="1">
            <a:off x="6215063" y="4733900"/>
            <a:ext cx="28575" cy="10477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Line 39"/>
          <p:cNvSpPr>
            <a:spLocks noChangeShapeType="1"/>
          </p:cNvSpPr>
          <p:nvPr/>
        </p:nvSpPr>
        <p:spPr bwMode="auto">
          <a:xfrm flipV="1">
            <a:off x="6176963" y="4733900"/>
            <a:ext cx="28575" cy="10477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Line 40"/>
          <p:cNvSpPr>
            <a:spLocks noChangeShapeType="1"/>
          </p:cNvSpPr>
          <p:nvPr/>
        </p:nvSpPr>
        <p:spPr bwMode="auto">
          <a:xfrm>
            <a:off x="3138488" y="2076425"/>
            <a:ext cx="1588" cy="619125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Line 41"/>
          <p:cNvSpPr>
            <a:spLocks noChangeShapeType="1"/>
          </p:cNvSpPr>
          <p:nvPr/>
        </p:nvSpPr>
        <p:spPr bwMode="auto">
          <a:xfrm>
            <a:off x="3100388" y="2076425"/>
            <a:ext cx="66675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Line 42"/>
          <p:cNvSpPr>
            <a:spLocks noChangeShapeType="1"/>
          </p:cNvSpPr>
          <p:nvPr/>
        </p:nvSpPr>
        <p:spPr bwMode="auto">
          <a:xfrm>
            <a:off x="3100388" y="2695550"/>
            <a:ext cx="66675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Line 43"/>
          <p:cNvSpPr>
            <a:spLocks noChangeShapeType="1"/>
          </p:cNvSpPr>
          <p:nvPr/>
        </p:nvSpPr>
        <p:spPr bwMode="auto">
          <a:xfrm>
            <a:off x="3500438" y="2676500"/>
            <a:ext cx="1588" cy="1104900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Line 44"/>
          <p:cNvSpPr>
            <a:spLocks noChangeShapeType="1"/>
          </p:cNvSpPr>
          <p:nvPr/>
        </p:nvSpPr>
        <p:spPr bwMode="auto">
          <a:xfrm>
            <a:off x="3462338" y="2676500"/>
            <a:ext cx="76200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Line 45"/>
          <p:cNvSpPr>
            <a:spLocks noChangeShapeType="1"/>
          </p:cNvSpPr>
          <p:nvPr/>
        </p:nvSpPr>
        <p:spPr bwMode="auto">
          <a:xfrm>
            <a:off x="3462338" y="3781400"/>
            <a:ext cx="76200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3" name="Line 46"/>
          <p:cNvSpPr>
            <a:spLocks noChangeShapeType="1"/>
          </p:cNvSpPr>
          <p:nvPr/>
        </p:nvSpPr>
        <p:spPr bwMode="auto">
          <a:xfrm>
            <a:off x="3862388" y="3524225"/>
            <a:ext cx="1588" cy="800100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Line 47"/>
          <p:cNvSpPr>
            <a:spLocks noChangeShapeType="1"/>
          </p:cNvSpPr>
          <p:nvPr/>
        </p:nvSpPr>
        <p:spPr bwMode="auto">
          <a:xfrm>
            <a:off x="3824288" y="3524225"/>
            <a:ext cx="76200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5" name="Line 48"/>
          <p:cNvSpPr>
            <a:spLocks noChangeShapeType="1"/>
          </p:cNvSpPr>
          <p:nvPr/>
        </p:nvSpPr>
        <p:spPr bwMode="auto">
          <a:xfrm>
            <a:off x="3824288" y="4324325"/>
            <a:ext cx="76200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Line 49"/>
          <p:cNvSpPr>
            <a:spLocks noChangeShapeType="1"/>
          </p:cNvSpPr>
          <p:nvPr/>
        </p:nvSpPr>
        <p:spPr bwMode="auto">
          <a:xfrm>
            <a:off x="4167188" y="3695675"/>
            <a:ext cx="1588" cy="847725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Line 50"/>
          <p:cNvSpPr>
            <a:spLocks noChangeShapeType="1"/>
          </p:cNvSpPr>
          <p:nvPr/>
        </p:nvSpPr>
        <p:spPr bwMode="auto">
          <a:xfrm>
            <a:off x="4138613" y="3695675"/>
            <a:ext cx="66675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Line 51"/>
          <p:cNvSpPr>
            <a:spLocks noChangeShapeType="1"/>
          </p:cNvSpPr>
          <p:nvPr/>
        </p:nvSpPr>
        <p:spPr bwMode="auto">
          <a:xfrm>
            <a:off x="4138613" y="4543400"/>
            <a:ext cx="66675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9" name="Line 52"/>
          <p:cNvSpPr>
            <a:spLocks noChangeShapeType="1"/>
          </p:cNvSpPr>
          <p:nvPr/>
        </p:nvSpPr>
        <p:spPr bwMode="auto">
          <a:xfrm>
            <a:off x="4957763" y="3562325"/>
            <a:ext cx="1588" cy="762000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0" name="Line 53"/>
          <p:cNvSpPr>
            <a:spLocks noChangeShapeType="1"/>
          </p:cNvSpPr>
          <p:nvPr/>
        </p:nvSpPr>
        <p:spPr bwMode="auto">
          <a:xfrm>
            <a:off x="4919663" y="3562325"/>
            <a:ext cx="66675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" name="Line 54"/>
          <p:cNvSpPr>
            <a:spLocks noChangeShapeType="1"/>
          </p:cNvSpPr>
          <p:nvPr/>
        </p:nvSpPr>
        <p:spPr bwMode="auto">
          <a:xfrm>
            <a:off x="4919663" y="4324325"/>
            <a:ext cx="66675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Line 55"/>
          <p:cNvSpPr>
            <a:spLocks noChangeShapeType="1"/>
          </p:cNvSpPr>
          <p:nvPr/>
        </p:nvSpPr>
        <p:spPr bwMode="auto">
          <a:xfrm>
            <a:off x="5681663" y="3428975"/>
            <a:ext cx="1588" cy="828675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3" name="Line 56"/>
          <p:cNvSpPr>
            <a:spLocks noChangeShapeType="1"/>
          </p:cNvSpPr>
          <p:nvPr/>
        </p:nvSpPr>
        <p:spPr bwMode="auto">
          <a:xfrm>
            <a:off x="5643563" y="3428975"/>
            <a:ext cx="76200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5643563" y="4257650"/>
            <a:ext cx="76200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5" name="Freeform 58"/>
          <p:cNvSpPr>
            <a:spLocks/>
          </p:cNvSpPr>
          <p:nvPr/>
        </p:nvSpPr>
        <p:spPr bwMode="auto">
          <a:xfrm>
            <a:off x="3138488" y="2381225"/>
            <a:ext cx="2543175" cy="1733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8" y="534"/>
              </a:cxn>
              <a:cxn ang="0">
                <a:pos x="456" y="972"/>
              </a:cxn>
              <a:cxn ang="0">
                <a:pos x="648" y="1092"/>
              </a:cxn>
              <a:cxn ang="0">
                <a:pos x="1146" y="984"/>
              </a:cxn>
              <a:cxn ang="0">
                <a:pos x="1602" y="924"/>
              </a:cxn>
            </a:cxnLst>
            <a:rect l="0" t="0" r="r" b="b"/>
            <a:pathLst>
              <a:path w="1602" h="1092">
                <a:moveTo>
                  <a:pt x="0" y="0"/>
                </a:moveTo>
                <a:lnTo>
                  <a:pt x="228" y="534"/>
                </a:lnTo>
                <a:lnTo>
                  <a:pt x="456" y="972"/>
                </a:lnTo>
                <a:lnTo>
                  <a:pt x="648" y="1092"/>
                </a:lnTo>
                <a:lnTo>
                  <a:pt x="1146" y="984"/>
                </a:lnTo>
                <a:lnTo>
                  <a:pt x="1602" y="924"/>
                </a:lnTo>
              </a:path>
            </a:pathLst>
          </a:cu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6" name="Oval 59"/>
          <p:cNvSpPr>
            <a:spLocks noChangeArrowheads="1"/>
          </p:cNvSpPr>
          <p:nvPr/>
        </p:nvSpPr>
        <p:spPr bwMode="auto">
          <a:xfrm>
            <a:off x="3081338" y="2324075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Oval 60"/>
          <p:cNvSpPr>
            <a:spLocks noChangeArrowheads="1"/>
          </p:cNvSpPr>
          <p:nvPr/>
        </p:nvSpPr>
        <p:spPr bwMode="auto">
          <a:xfrm>
            <a:off x="3443288" y="3171800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8" name="Oval 61"/>
          <p:cNvSpPr>
            <a:spLocks noChangeArrowheads="1"/>
          </p:cNvSpPr>
          <p:nvPr/>
        </p:nvSpPr>
        <p:spPr bwMode="auto">
          <a:xfrm>
            <a:off x="3805238" y="3867125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9" name="Oval 62"/>
          <p:cNvSpPr>
            <a:spLocks noChangeArrowheads="1"/>
          </p:cNvSpPr>
          <p:nvPr/>
        </p:nvSpPr>
        <p:spPr bwMode="auto">
          <a:xfrm>
            <a:off x="4110038" y="4057625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0" name="Oval 63"/>
          <p:cNvSpPr>
            <a:spLocks noChangeArrowheads="1"/>
          </p:cNvSpPr>
          <p:nvPr/>
        </p:nvSpPr>
        <p:spPr bwMode="auto">
          <a:xfrm>
            <a:off x="4900613" y="3886175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1" name="Oval 64"/>
          <p:cNvSpPr>
            <a:spLocks noChangeArrowheads="1"/>
          </p:cNvSpPr>
          <p:nvPr/>
        </p:nvSpPr>
        <p:spPr bwMode="auto">
          <a:xfrm>
            <a:off x="5624513" y="3790925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2" name="Oval 65"/>
          <p:cNvSpPr>
            <a:spLocks noChangeArrowheads="1"/>
          </p:cNvSpPr>
          <p:nvPr/>
        </p:nvSpPr>
        <p:spPr bwMode="auto">
          <a:xfrm>
            <a:off x="3081338" y="2324075"/>
            <a:ext cx="114300" cy="114300"/>
          </a:xfrm>
          <a:prstGeom prst="ellips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3" name="Oval 66"/>
          <p:cNvSpPr>
            <a:spLocks noChangeArrowheads="1"/>
          </p:cNvSpPr>
          <p:nvPr/>
        </p:nvSpPr>
        <p:spPr bwMode="auto">
          <a:xfrm>
            <a:off x="3443288" y="3171800"/>
            <a:ext cx="114300" cy="114300"/>
          </a:xfrm>
          <a:prstGeom prst="ellips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4" name="Oval 67"/>
          <p:cNvSpPr>
            <a:spLocks noChangeArrowheads="1"/>
          </p:cNvSpPr>
          <p:nvPr/>
        </p:nvSpPr>
        <p:spPr bwMode="auto">
          <a:xfrm>
            <a:off x="3805238" y="3867125"/>
            <a:ext cx="114300" cy="114300"/>
          </a:xfrm>
          <a:prstGeom prst="ellips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5" name="Oval 68"/>
          <p:cNvSpPr>
            <a:spLocks noChangeArrowheads="1"/>
          </p:cNvSpPr>
          <p:nvPr/>
        </p:nvSpPr>
        <p:spPr bwMode="auto">
          <a:xfrm>
            <a:off x="4110038" y="4057625"/>
            <a:ext cx="114300" cy="114300"/>
          </a:xfrm>
          <a:prstGeom prst="ellips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Oval 69"/>
          <p:cNvSpPr>
            <a:spLocks noChangeArrowheads="1"/>
          </p:cNvSpPr>
          <p:nvPr/>
        </p:nvSpPr>
        <p:spPr bwMode="auto">
          <a:xfrm>
            <a:off x="4900613" y="3886175"/>
            <a:ext cx="114300" cy="114300"/>
          </a:xfrm>
          <a:prstGeom prst="ellips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Oval 70"/>
          <p:cNvSpPr>
            <a:spLocks noChangeArrowheads="1"/>
          </p:cNvSpPr>
          <p:nvPr/>
        </p:nvSpPr>
        <p:spPr bwMode="auto">
          <a:xfrm>
            <a:off x="5624513" y="3790925"/>
            <a:ext cx="114300" cy="114300"/>
          </a:xfrm>
          <a:prstGeom prst="ellipse">
            <a:avLst/>
          </a:prstGeom>
          <a:noFill/>
          <a:ln w="19050" cap="flat">
            <a:solidFill>
              <a:srgbClr val="7F7F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8" name="Line 71"/>
          <p:cNvSpPr>
            <a:spLocks noChangeShapeType="1"/>
          </p:cNvSpPr>
          <p:nvPr/>
        </p:nvSpPr>
        <p:spPr bwMode="auto">
          <a:xfrm>
            <a:off x="3100388" y="2276450"/>
            <a:ext cx="1588" cy="67627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9" name="Line 72"/>
          <p:cNvSpPr>
            <a:spLocks noChangeShapeType="1"/>
          </p:cNvSpPr>
          <p:nvPr/>
        </p:nvSpPr>
        <p:spPr bwMode="auto">
          <a:xfrm>
            <a:off x="3062288" y="2276450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Line 73"/>
          <p:cNvSpPr>
            <a:spLocks noChangeShapeType="1"/>
          </p:cNvSpPr>
          <p:nvPr/>
        </p:nvSpPr>
        <p:spPr bwMode="auto">
          <a:xfrm>
            <a:off x="3062288" y="2952725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Line 74"/>
          <p:cNvSpPr>
            <a:spLocks noChangeShapeType="1"/>
          </p:cNvSpPr>
          <p:nvPr/>
        </p:nvSpPr>
        <p:spPr bwMode="auto">
          <a:xfrm>
            <a:off x="3462338" y="3105125"/>
            <a:ext cx="1588" cy="95250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Line 75"/>
          <p:cNvSpPr>
            <a:spLocks noChangeShapeType="1"/>
          </p:cNvSpPr>
          <p:nvPr/>
        </p:nvSpPr>
        <p:spPr bwMode="auto">
          <a:xfrm>
            <a:off x="3424238" y="3105125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Line 76"/>
          <p:cNvSpPr>
            <a:spLocks noChangeShapeType="1"/>
          </p:cNvSpPr>
          <p:nvPr/>
        </p:nvSpPr>
        <p:spPr bwMode="auto">
          <a:xfrm>
            <a:off x="3424238" y="4057625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Line 77"/>
          <p:cNvSpPr>
            <a:spLocks noChangeShapeType="1"/>
          </p:cNvSpPr>
          <p:nvPr/>
        </p:nvSpPr>
        <p:spPr bwMode="auto">
          <a:xfrm>
            <a:off x="3824288" y="3905225"/>
            <a:ext cx="1588" cy="63817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Line 78"/>
          <p:cNvSpPr>
            <a:spLocks noChangeShapeType="1"/>
          </p:cNvSpPr>
          <p:nvPr/>
        </p:nvSpPr>
        <p:spPr bwMode="auto">
          <a:xfrm>
            <a:off x="3786188" y="3905225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6" name="Line 79"/>
          <p:cNvSpPr>
            <a:spLocks noChangeShapeType="1"/>
          </p:cNvSpPr>
          <p:nvPr/>
        </p:nvSpPr>
        <p:spPr bwMode="auto">
          <a:xfrm>
            <a:off x="3786188" y="4543400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Line 80"/>
          <p:cNvSpPr>
            <a:spLocks noChangeShapeType="1"/>
          </p:cNvSpPr>
          <p:nvPr/>
        </p:nvSpPr>
        <p:spPr bwMode="auto">
          <a:xfrm>
            <a:off x="4138613" y="4162400"/>
            <a:ext cx="1588" cy="44767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8" name="Line 81"/>
          <p:cNvSpPr>
            <a:spLocks noChangeShapeType="1"/>
          </p:cNvSpPr>
          <p:nvPr/>
        </p:nvSpPr>
        <p:spPr bwMode="auto">
          <a:xfrm>
            <a:off x="4100513" y="4162400"/>
            <a:ext cx="6667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9" name="Line 82"/>
          <p:cNvSpPr>
            <a:spLocks noChangeShapeType="1"/>
          </p:cNvSpPr>
          <p:nvPr/>
        </p:nvSpPr>
        <p:spPr bwMode="auto">
          <a:xfrm>
            <a:off x="4100513" y="4610075"/>
            <a:ext cx="6667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0" name="Line 83"/>
          <p:cNvSpPr>
            <a:spLocks noChangeShapeType="1"/>
          </p:cNvSpPr>
          <p:nvPr/>
        </p:nvSpPr>
        <p:spPr bwMode="auto">
          <a:xfrm>
            <a:off x="4919663" y="3971900"/>
            <a:ext cx="1588" cy="5524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1" name="Line 84"/>
          <p:cNvSpPr>
            <a:spLocks noChangeShapeType="1"/>
          </p:cNvSpPr>
          <p:nvPr/>
        </p:nvSpPr>
        <p:spPr bwMode="auto">
          <a:xfrm>
            <a:off x="4881563" y="3971900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2" name="Line 85"/>
          <p:cNvSpPr>
            <a:spLocks noChangeShapeType="1"/>
          </p:cNvSpPr>
          <p:nvPr/>
        </p:nvSpPr>
        <p:spPr bwMode="auto">
          <a:xfrm>
            <a:off x="4881563" y="4524350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3" name="Line 86"/>
          <p:cNvSpPr>
            <a:spLocks noChangeShapeType="1"/>
          </p:cNvSpPr>
          <p:nvPr/>
        </p:nvSpPr>
        <p:spPr bwMode="auto">
          <a:xfrm>
            <a:off x="5643563" y="3943325"/>
            <a:ext cx="1588" cy="5143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4" name="Line 87"/>
          <p:cNvSpPr>
            <a:spLocks noChangeShapeType="1"/>
          </p:cNvSpPr>
          <p:nvPr/>
        </p:nvSpPr>
        <p:spPr bwMode="auto">
          <a:xfrm>
            <a:off x="5605463" y="3943325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5" name="Line 88"/>
          <p:cNvSpPr>
            <a:spLocks noChangeShapeType="1"/>
          </p:cNvSpPr>
          <p:nvPr/>
        </p:nvSpPr>
        <p:spPr bwMode="auto">
          <a:xfrm>
            <a:off x="5605463" y="4457675"/>
            <a:ext cx="76200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6" name="Freeform 89"/>
          <p:cNvSpPr>
            <a:spLocks/>
          </p:cNvSpPr>
          <p:nvPr/>
        </p:nvSpPr>
        <p:spPr bwMode="auto">
          <a:xfrm>
            <a:off x="3100388" y="2619350"/>
            <a:ext cx="2543175" cy="1771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8" y="606"/>
              </a:cxn>
              <a:cxn ang="0">
                <a:pos x="456" y="1014"/>
              </a:cxn>
              <a:cxn ang="0">
                <a:pos x="654" y="1116"/>
              </a:cxn>
              <a:cxn ang="0">
                <a:pos x="1146" y="1026"/>
              </a:cxn>
              <a:cxn ang="0">
                <a:pos x="1602" y="996"/>
              </a:cxn>
            </a:cxnLst>
            <a:rect l="0" t="0" r="r" b="b"/>
            <a:pathLst>
              <a:path w="1602" h="1116">
                <a:moveTo>
                  <a:pt x="0" y="0"/>
                </a:moveTo>
                <a:lnTo>
                  <a:pt x="228" y="606"/>
                </a:lnTo>
                <a:lnTo>
                  <a:pt x="456" y="1014"/>
                </a:lnTo>
                <a:lnTo>
                  <a:pt x="654" y="1116"/>
                </a:lnTo>
                <a:lnTo>
                  <a:pt x="1146" y="1026"/>
                </a:lnTo>
                <a:lnTo>
                  <a:pt x="1602" y="996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7" name="Oval 90"/>
          <p:cNvSpPr>
            <a:spLocks noChangeArrowheads="1"/>
          </p:cNvSpPr>
          <p:nvPr/>
        </p:nvSpPr>
        <p:spPr bwMode="auto">
          <a:xfrm>
            <a:off x="3043238" y="2562200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8" name="Oval 91"/>
          <p:cNvSpPr>
            <a:spLocks noChangeArrowheads="1"/>
          </p:cNvSpPr>
          <p:nvPr/>
        </p:nvSpPr>
        <p:spPr bwMode="auto">
          <a:xfrm>
            <a:off x="3405188" y="3524225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9" name="Oval 92"/>
          <p:cNvSpPr>
            <a:spLocks noChangeArrowheads="1"/>
          </p:cNvSpPr>
          <p:nvPr/>
        </p:nvSpPr>
        <p:spPr bwMode="auto">
          <a:xfrm>
            <a:off x="3767138" y="4171925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0" name="Oval 93"/>
          <p:cNvSpPr>
            <a:spLocks noChangeArrowheads="1"/>
          </p:cNvSpPr>
          <p:nvPr/>
        </p:nvSpPr>
        <p:spPr bwMode="auto">
          <a:xfrm>
            <a:off x="4081463" y="4333850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1" name="Oval 94"/>
          <p:cNvSpPr>
            <a:spLocks noChangeArrowheads="1"/>
          </p:cNvSpPr>
          <p:nvPr/>
        </p:nvSpPr>
        <p:spPr bwMode="auto">
          <a:xfrm>
            <a:off x="4862513" y="4190975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" name="Oval 95"/>
          <p:cNvSpPr>
            <a:spLocks noChangeArrowheads="1"/>
          </p:cNvSpPr>
          <p:nvPr/>
        </p:nvSpPr>
        <p:spPr bwMode="auto">
          <a:xfrm>
            <a:off x="5586413" y="4143350"/>
            <a:ext cx="123825" cy="1238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3" name="Oval 96"/>
          <p:cNvSpPr>
            <a:spLocks noChangeArrowheads="1"/>
          </p:cNvSpPr>
          <p:nvPr/>
        </p:nvSpPr>
        <p:spPr bwMode="auto">
          <a:xfrm>
            <a:off x="3043238" y="2562200"/>
            <a:ext cx="114300" cy="114300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4" name="Oval 97"/>
          <p:cNvSpPr>
            <a:spLocks noChangeArrowheads="1"/>
          </p:cNvSpPr>
          <p:nvPr/>
        </p:nvSpPr>
        <p:spPr bwMode="auto">
          <a:xfrm>
            <a:off x="3405188" y="3524225"/>
            <a:ext cx="114300" cy="114300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5" name="Oval 98"/>
          <p:cNvSpPr>
            <a:spLocks noChangeArrowheads="1"/>
          </p:cNvSpPr>
          <p:nvPr/>
        </p:nvSpPr>
        <p:spPr bwMode="auto">
          <a:xfrm>
            <a:off x="3767138" y="4171925"/>
            <a:ext cx="114300" cy="114300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6" name="Oval 99"/>
          <p:cNvSpPr>
            <a:spLocks noChangeArrowheads="1"/>
          </p:cNvSpPr>
          <p:nvPr/>
        </p:nvSpPr>
        <p:spPr bwMode="auto">
          <a:xfrm>
            <a:off x="4081463" y="4333850"/>
            <a:ext cx="114300" cy="114300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7" name="Oval 100"/>
          <p:cNvSpPr>
            <a:spLocks noChangeArrowheads="1"/>
          </p:cNvSpPr>
          <p:nvPr/>
        </p:nvSpPr>
        <p:spPr bwMode="auto">
          <a:xfrm>
            <a:off x="4862513" y="4190975"/>
            <a:ext cx="114300" cy="114300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8" name="Oval 101"/>
          <p:cNvSpPr>
            <a:spLocks noChangeArrowheads="1"/>
          </p:cNvSpPr>
          <p:nvPr/>
        </p:nvSpPr>
        <p:spPr bwMode="auto">
          <a:xfrm>
            <a:off x="5586413" y="4143350"/>
            <a:ext cx="114300" cy="114300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9" name="Line 112"/>
          <p:cNvSpPr>
            <a:spLocks noChangeShapeType="1"/>
          </p:cNvSpPr>
          <p:nvPr/>
        </p:nvSpPr>
        <p:spPr bwMode="auto">
          <a:xfrm>
            <a:off x="6586538" y="3562325"/>
            <a:ext cx="1588" cy="657225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0" name="Line 113"/>
          <p:cNvSpPr>
            <a:spLocks noChangeShapeType="1"/>
          </p:cNvSpPr>
          <p:nvPr/>
        </p:nvSpPr>
        <p:spPr bwMode="auto">
          <a:xfrm>
            <a:off x="6557963" y="3562325"/>
            <a:ext cx="66675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1" name="Line 114"/>
          <p:cNvSpPr>
            <a:spLocks noChangeShapeType="1"/>
          </p:cNvSpPr>
          <p:nvPr/>
        </p:nvSpPr>
        <p:spPr bwMode="auto">
          <a:xfrm>
            <a:off x="6557963" y="4219550"/>
            <a:ext cx="66675" cy="1588"/>
          </a:xfrm>
          <a:prstGeom prst="line">
            <a:avLst/>
          </a:prstGeom>
          <a:noFill/>
          <a:ln w="19050" cap="flat">
            <a:solidFill>
              <a:srgbClr val="7F7F7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2" name="Oval 115"/>
          <p:cNvSpPr>
            <a:spLocks noChangeArrowheads="1"/>
          </p:cNvSpPr>
          <p:nvPr/>
        </p:nvSpPr>
        <p:spPr bwMode="auto">
          <a:xfrm>
            <a:off x="6567488" y="3876650"/>
            <a:ext cx="47625" cy="47625"/>
          </a:xfrm>
          <a:prstGeom prst="ellipse">
            <a:avLst/>
          </a:prstGeom>
          <a:solidFill>
            <a:srgbClr val="80808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3" name="Freeform 116"/>
          <p:cNvSpPr>
            <a:spLocks/>
          </p:cNvSpPr>
          <p:nvPr/>
        </p:nvSpPr>
        <p:spPr bwMode="auto">
          <a:xfrm>
            <a:off x="6500813" y="3829025"/>
            <a:ext cx="180975" cy="114300"/>
          </a:xfrm>
          <a:custGeom>
            <a:avLst/>
            <a:gdLst/>
            <a:ahLst/>
            <a:cxnLst>
              <a:cxn ang="0">
                <a:pos x="102" y="24"/>
              </a:cxn>
              <a:cxn ang="0">
                <a:pos x="102" y="24"/>
              </a:cxn>
              <a:cxn ang="0">
                <a:pos x="108" y="30"/>
              </a:cxn>
              <a:cxn ang="0">
                <a:pos x="114" y="36"/>
              </a:cxn>
              <a:cxn ang="0">
                <a:pos x="114" y="42"/>
              </a:cxn>
              <a:cxn ang="0">
                <a:pos x="108" y="42"/>
              </a:cxn>
              <a:cxn ang="0">
                <a:pos x="108" y="48"/>
              </a:cxn>
              <a:cxn ang="0">
                <a:pos x="102" y="54"/>
              </a:cxn>
              <a:cxn ang="0">
                <a:pos x="102" y="54"/>
              </a:cxn>
              <a:cxn ang="0">
                <a:pos x="96" y="60"/>
              </a:cxn>
              <a:cxn ang="0">
                <a:pos x="90" y="60"/>
              </a:cxn>
              <a:cxn ang="0">
                <a:pos x="84" y="60"/>
              </a:cxn>
              <a:cxn ang="0">
                <a:pos x="78" y="60"/>
              </a:cxn>
              <a:cxn ang="0">
                <a:pos x="72" y="60"/>
              </a:cxn>
              <a:cxn ang="0">
                <a:pos x="66" y="60"/>
              </a:cxn>
              <a:cxn ang="0">
                <a:pos x="60" y="66"/>
              </a:cxn>
              <a:cxn ang="0">
                <a:pos x="54" y="66"/>
              </a:cxn>
              <a:cxn ang="0">
                <a:pos x="54" y="66"/>
              </a:cxn>
              <a:cxn ang="0">
                <a:pos x="48" y="72"/>
              </a:cxn>
              <a:cxn ang="0">
                <a:pos x="42" y="72"/>
              </a:cxn>
              <a:cxn ang="0">
                <a:pos x="36" y="72"/>
              </a:cxn>
              <a:cxn ang="0">
                <a:pos x="30" y="72"/>
              </a:cxn>
              <a:cxn ang="0">
                <a:pos x="24" y="72"/>
              </a:cxn>
              <a:cxn ang="0">
                <a:pos x="18" y="66"/>
              </a:cxn>
              <a:cxn ang="0">
                <a:pos x="12" y="66"/>
              </a:cxn>
              <a:cxn ang="0">
                <a:pos x="6" y="66"/>
              </a:cxn>
              <a:cxn ang="0">
                <a:pos x="6" y="60"/>
              </a:cxn>
              <a:cxn ang="0">
                <a:pos x="0" y="54"/>
              </a:cxn>
              <a:cxn ang="0">
                <a:pos x="0" y="54"/>
              </a:cxn>
              <a:cxn ang="0">
                <a:pos x="0" y="48"/>
              </a:cxn>
              <a:cxn ang="0">
                <a:pos x="6" y="48"/>
              </a:cxn>
              <a:cxn ang="0">
                <a:pos x="6" y="42"/>
              </a:cxn>
              <a:cxn ang="0">
                <a:pos x="6" y="36"/>
              </a:cxn>
              <a:cxn ang="0">
                <a:pos x="6" y="30"/>
              </a:cxn>
              <a:cxn ang="0">
                <a:pos x="12" y="30"/>
              </a:cxn>
              <a:cxn ang="0">
                <a:pos x="12" y="24"/>
              </a:cxn>
              <a:cxn ang="0">
                <a:pos x="18" y="24"/>
              </a:cxn>
              <a:cxn ang="0">
                <a:pos x="24" y="24"/>
              </a:cxn>
              <a:cxn ang="0">
                <a:pos x="24" y="30"/>
              </a:cxn>
              <a:cxn ang="0">
                <a:pos x="24" y="24"/>
              </a:cxn>
              <a:cxn ang="0">
                <a:pos x="24" y="18"/>
              </a:cxn>
              <a:cxn ang="0">
                <a:pos x="30" y="12"/>
              </a:cxn>
              <a:cxn ang="0">
                <a:pos x="30" y="6"/>
              </a:cxn>
              <a:cxn ang="0">
                <a:pos x="30" y="6"/>
              </a:cxn>
              <a:cxn ang="0">
                <a:pos x="36" y="0"/>
              </a:cxn>
              <a:cxn ang="0">
                <a:pos x="42" y="0"/>
              </a:cxn>
              <a:cxn ang="0">
                <a:pos x="48" y="0"/>
              </a:cxn>
              <a:cxn ang="0">
                <a:pos x="54" y="0"/>
              </a:cxn>
              <a:cxn ang="0">
                <a:pos x="54" y="6"/>
              </a:cxn>
              <a:cxn ang="0">
                <a:pos x="60" y="6"/>
              </a:cxn>
              <a:cxn ang="0">
                <a:pos x="66" y="12"/>
              </a:cxn>
              <a:cxn ang="0">
                <a:pos x="60" y="6"/>
              </a:cxn>
              <a:cxn ang="0">
                <a:pos x="66" y="6"/>
              </a:cxn>
              <a:cxn ang="0">
                <a:pos x="72" y="6"/>
              </a:cxn>
              <a:cxn ang="0">
                <a:pos x="78" y="6"/>
              </a:cxn>
              <a:cxn ang="0">
                <a:pos x="84" y="6"/>
              </a:cxn>
              <a:cxn ang="0">
                <a:pos x="84" y="6"/>
              </a:cxn>
              <a:cxn ang="0">
                <a:pos x="90" y="12"/>
              </a:cxn>
              <a:cxn ang="0">
                <a:pos x="90" y="18"/>
              </a:cxn>
              <a:cxn ang="0">
                <a:pos x="96" y="24"/>
              </a:cxn>
              <a:cxn ang="0">
                <a:pos x="96" y="24"/>
              </a:cxn>
            </a:cxnLst>
            <a:rect l="0" t="0" r="r" b="b"/>
            <a:pathLst>
              <a:path w="114" h="72">
                <a:moveTo>
                  <a:pt x="96" y="24"/>
                </a:move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8" y="24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6"/>
                </a:lnTo>
                <a:lnTo>
                  <a:pt x="108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42"/>
                </a:lnTo>
                <a:lnTo>
                  <a:pt x="114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48" y="66"/>
                </a:lnTo>
                <a:lnTo>
                  <a:pt x="48" y="66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30" y="18"/>
                </a:lnTo>
                <a:lnTo>
                  <a:pt x="30" y="18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6"/>
                </a:lnTo>
                <a:lnTo>
                  <a:pt x="54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12"/>
                </a:lnTo>
                <a:lnTo>
                  <a:pt x="60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4" name="Freeform 117"/>
          <p:cNvSpPr>
            <a:spLocks/>
          </p:cNvSpPr>
          <p:nvPr/>
        </p:nvSpPr>
        <p:spPr bwMode="auto">
          <a:xfrm>
            <a:off x="6500813" y="3829025"/>
            <a:ext cx="180975" cy="114300"/>
          </a:xfrm>
          <a:custGeom>
            <a:avLst/>
            <a:gdLst/>
            <a:ahLst/>
            <a:cxnLst>
              <a:cxn ang="0">
                <a:pos x="102" y="24"/>
              </a:cxn>
              <a:cxn ang="0">
                <a:pos x="102" y="24"/>
              </a:cxn>
              <a:cxn ang="0">
                <a:pos x="108" y="30"/>
              </a:cxn>
              <a:cxn ang="0">
                <a:pos x="114" y="36"/>
              </a:cxn>
              <a:cxn ang="0">
                <a:pos x="114" y="42"/>
              </a:cxn>
              <a:cxn ang="0">
                <a:pos x="108" y="42"/>
              </a:cxn>
              <a:cxn ang="0">
                <a:pos x="108" y="48"/>
              </a:cxn>
              <a:cxn ang="0">
                <a:pos x="102" y="54"/>
              </a:cxn>
              <a:cxn ang="0">
                <a:pos x="102" y="54"/>
              </a:cxn>
              <a:cxn ang="0">
                <a:pos x="96" y="60"/>
              </a:cxn>
              <a:cxn ang="0">
                <a:pos x="90" y="60"/>
              </a:cxn>
              <a:cxn ang="0">
                <a:pos x="84" y="60"/>
              </a:cxn>
              <a:cxn ang="0">
                <a:pos x="78" y="60"/>
              </a:cxn>
              <a:cxn ang="0">
                <a:pos x="72" y="60"/>
              </a:cxn>
              <a:cxn ang="0">
                <a:pos x="66" y="60"/>
              </a:cxn>
              <a:cxn ang="0">
                <a:pos x="60" y="66"/>
              </a:cxn>
              <a:cxn ang="0">
                <a:pos x="54" y="66"/>
              </a:cxn>
              <a:cxn ang="0">
                <a:pos x="54" y="66"/>
              </a:cxn>
              <a:cxn ang="0">
                <a:pos x="48" y="72"/>
              </a:cxn>
              <a:cxn ang="0">
                <a:pos x="42" y="72"/>
              </a:cxn>
              <a:cxn ang="0">
                <a:pos x="36" y="72"/>
              </a:cxn>
              <a:cxn ang="0">
                <a:pos x="30" y="72"/>
              </a:cxn>
              <a:cxn ang="0">
                <a:pos x="24" y="72"/>
              </a:cxn>
              <a:cxn ang="0">
                <a:pos x="18" y="66"/>
              </a:cxn>
              <a:cxn ang="0">
                <a:pos x="12" y="66"/>
              </a:cxn>
              <a:cxn ang="0">
                <a:pos x="6" y="66"/>
              </a:cxn>
              <a:cxn ang="0">
                <a:pos x="6" y="60"/>
              </a:cxn>
              <a:cxn ang="0">
                <a:pos x="0" y="54"/>
              </a:cxn>
              <a:cxn ang="0">
                <a:pos x="0" y="54"/>
              </a:cxn>
              <a:cxn ang="0">
                <a:pos x="0" y="48"/>
              </a:cxn>
              <a:cxn ang="0">
                <a:pos x="6" y="48"/>
              </a:cxn>
              <a:cxn ang="0">
                <a:pos x="6" y="42"/>
              </a:cxn>
              <a:cxn ang="0">
                <a:pos x="6" y="36"/>
              </a:cxn>
              <a:cxn ang="0">
                <a:pos x="6" y="30"/>
              </a:cxn>
              <a:cxn ang="0">
                <a:pos x="12" y="30"/>
              </a:cxn>
              <a:cxn ang="0">
                <a:pos x="12" y="24"/>
              </a:cxn>
              <a:cxn ang="0">
                <a:pos x="18" y="24"/>
              </a:cxn>
              <a:cxn ang="0">
                <a:pos x="24" y="24"/>
              </a:cxn>
              <a:cxn ang="0">
                <a:pos x="24" y="30"/>
              </a:cxn>
              <a:cxn ang="0">
                <a:pos x="24" y="24"/>
              </a:cxn>
              <a:cxn ang="0">
                <a:pos x="24" y="18"/>
              </a:cxn>
              <a:cxn ang="0">
                <a:pos x="30" y="12"/>
              </a:cxn>
              <a:cxn ang="0">
                <a:pos x="30" y="6"/>
              </a:cxn>
              <a:cxn ang="0">
                <a:pos x="30" y="6"/>
              </a:cxn>
              <a:cxn ang="0">
                <a:pos x="36" y="0"/>
              </a:cxn>
              <a:cxn ang="0">
                <a:pos x="42" y="0"/>
              </a:cxn>
              <a:cxn ang="0">
                <a:pos x="48" y="0"/>
              </a:cxn>
              <a:cxn ang="0">
                <a:pos x="54" y="0"/>
              </a:cxn>
              <a:cxn ang="0">
                <a:pos x="54" y="6"/>
              </a:cxn>
              <a:cxn ang="0">
                <a:pos x="60" y="6"/>
              </a:cxn>
              <a:cxn ang="0">
                <a:pos x="66" y="12"/>
              </a:cxn>
              <a:cxn ang="0">
                <a:pos x="60" y="6"/>
              </a:cxn>
              <a:cxn ang="0">
                <a:pos x="66" y="6"/>
              </a:cxn>
              <a:cxn ang="0">
                <a:pos x="72" y="6"/>
              </a:cxn>
              <a:cxn ang="0">
                <a:pos x="78" y="6"/>
              </a:cxn>
              <a:cxn ang="0">
                <a:pos x="84" y="6"/>
              </a:cxn>
              <a:cxn ang="0">
                <a:pos x="84" y="6"/>
              </a:cxn>
              <a:cxn ang="0">
                <a:pos x="90" y="12"/>
              </a:cxn>
              <a:cxn ang="0">
                <a:pos x="90" y="18"/>
              </a:cxn>
              <a:cxn ang="0">
                <a:pos x="96" y="24"/>
              </a:cxn>
              <a:cxn ang="0">
                <a:pos x="96" y="24"/>
              </a:cxn>
            </a:cxnLst>
            <a:rect l="0" t="0" r="r" b="b"/>
            <a:pathLst>
              <a:path w="114" h="72">
                <a:moveTo>
                  <a:pt x="96" y="24"/>
                </a:move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8" y="24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6"/>
                </a:lnTo>
                <a:lnTo>
                  <a:pt x="108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42"/>
                </a:lnTo>
                <a:lnTo>
                  <a:pt x="114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48" y="66"/>
                </a:lnTo>
                <a:lnTo>
                  <a:pt x="48" y="66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24" y="18"/>
                </a:lnTo>
                <a:lnTo>
                  <a:pt x="30" y="18"/>
                </a:lnTo>
                <a:lnTo>
                  <a:pt x="30" y="18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6"/>
                </a:lnTo>
                <a:lnTo>
                  <a:pt x="54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12"/>
                </a:lnTo>
                <a:lnTo>
                  <a:pt x="60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</a:path>
            </a:pathLst>
          </a:custGeom>
          <a:noFill/>
          <a:ln w="19050" cap="flat">
            <a:solidFill>
              <a:srgbClr val="7F7F7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5" name="Line 118"/>
          <p:cNvSpPr>
            <a:spLocks noChangeShapeType="1"/>
          </p:cNvSpPr>
          <p:nvPr/>
        </p:nvSpPr>
        <p:spPr bwMode="auto">
          <a:xfrm>
            <a:off x="6557963" y="3924275"/>
            <a:ext cx="1588" cy="54292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6" name="Line 119"/>
          <p:cNvSpPr>
            <a:spLocks noChangeShapeType="1"/>
          </p:cNvSpPr>
          <p:nvPr/>
        </p:nvSpPr>
        <p:spPr bwMode="auto">
          <a:xfrm>
            <a:off x="6519863" y="3924275"/>
            <a:ext cx="6667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7" name="Line 120"/>
          <p:cNvSpPr>
            <a:spLocks noChangeShapeType="1"/>
          </p:cNvSpPr>
          <p:nvPr/>
        </p:nvSpPr>
        <p:spPr bwMode="auto">
          <a:xfrm>
            <a:off x="6519863" y="4467200"/>
            <a:ext cx="6667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8" name="Oval 121"/>
          <p:cNvSpPr>
            <a:spLocks noChangeArrowheads="1"/>
          </p:cNvSpPr>
          <p:nvPr/>
        </p:nvSpPr>
        <p:spPr bwMode="auto">
          <a:xfrm>
            <a:off x="6538913" y="4171925"/>
            <a:ext cx="47625" cy="47625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9" name="Freeform 122"/>
          <p:cNvSpPr>
            <a:spLocks/>
          </p:cNvSpPr>
          <p:nvPr/>
        </p:nvSpPr>
        <p:spPr bwMode="auto">
          <a:xfrm>
            <a:off x="6462713" y="4133825"/>
            <a:ext cx="180975" cy="114300"/>
          </a:xfrm>
          <a:custGeom>
            <a:avLst/>
            <a:gdLst/>
            <a:ahLst/>
            <a:cxnLst>
              <a:cxn ang="0">
                <a:pos x="102" y="24"/>
              </a:cxn>
              <a:cxn ang="0">
                <a:pos x="108" y="24"/>
              </a:cxn>
              <a:cxn ang="0">
                <a:pos x="108" y="30"/>
              </a:cxn>
              <a:cxn ang="0">
                <a:pos x="114" y="36"/>
              </a:cxn>
              <a:cxn ang="0">
                <a:pos x="114" y="36"/>
              </a:cxn>
              <a:cxn ang="0">
                <a:pos x="108" y="42"/>
              </a:cxn>
              <a:cxn ang="0">
                <a:pos x="108" y="48"/>
              </a:cxn>
              <a:cxn ang="0">
                <a:pos x="108" y="54"/>
              </a:cxn>
              <a:cxn ang="0">
                <a:pos x="102" y="54"/>
              </a:cxn>
              <a:cxn ang="0">
                <a:pos x="96" y="54"/>
              </a:cxn>
              <a:cxn ang="0">
                <a:pos x="90" y="60"/>
              </a:cxn>
              <a:cxn ang="0">
                <a:pos x="84" y="60"/>
              </a:cxn>
              <a:cxn ang="0">
                <a:pos x="78" y="60"/>
              </a:cxn>
              <a:cxn ang="0">
                <a:pos x="72" y="60"/>
              </a:cxn>
              <a:cxn ang="0">
                <a:pos x="66" y="60"/>
              </a:cxn>
              <a:cxn ang="0">
                <a:pos x="66" y="66"/>
              </a:cxn>
              <a:cxn ang="0">
                <a:pos x="60" y="66"/>
              </a:cxn>
              <a:cxn ang="0">
                <a:pos x="54" y="66"/>
              </a:cxn>
              <a:cxn ang="0">
                <a:pos x="48" y="66"/>
              </a:cxn>
              <a:cxn ang="0">
                <a:pos x="42" y="72"/>
              </a:cxn>
              <a:cxn ang="0">
                <a:pos x="36" y="72"/>
              </a:cxn>
              <a:cxn ang="0">
                <a:pos x="30" y="72"/>
              </a:cxn>
              <a:cxn ang="0">
                <a:pos x="24" y="66"/>
              </a:cxn>
              <a:cxn ang="0">
                <a:pos x="18" y="66"/>
              </a:cxn>
              <a:cxn ang="0">
                <a:pos x="12" y="66"/>
              </a:cxn>
              <a:cxn ang="0">
                <a:pos x="12" y="66"/>
              </a:cxn>
              <a:cxn ang="0">
                <a:pos x="6" y="60"/>
              </a:cxn>
              <a:cxn ang="0">
                <a:pos x="0" y="54"/>
              </a:cxn>
              <a:cxn ang="0">
                <a:pos x="0" y="48"/>
              </a:cxn>
              <a:cxn ang="0">
                <a:pos x="6" y="48"/>
              </a:cxn>
              <a:cxn ang="0">
                <a:pos x="6" y="48"/>
              </a:cxn>
              <a:cxn ang="0">
                <a:pos x="6" y="42"/>
              </a:cxn>
              <a:cxn ang="0">
                <a:pos x="6" y="36"/>
              </a:cxn>
              <a:cxn ang="0">
                <a:pos x="6" y="30"/>
              </a:cxn>
              <a:cxn ang="0">
                <a:pos x="12" y="24"/>
              </a:cxn>
              <a:cxn ang="0">
                <a:pos x="18" y="24"/>
              </a:cxn>
              <a:cxn ang="0">
                <a:pos x="24" y="24"/>
              </a:cxn>
              <a:cxn ang="0">
                <a:pos x="30" y="24"/>
              </a:cxn>
              <a:cxn ang="0">
                <a:pos x="30" y="30"/>
              </a:cxn>
              <a:cxn ang="0">
                <a:pos x="30" y="24"/>
              </a:cxn>
              <a:cxn ang="0">
                <a:pos x="30" y="18"/>
              </a:cxn>
              <a:cxn ang="0">
                <a:pos x="30" y="12"/>
              </a:cxn>
              <a:cxn ang="0">
                <a:pos x="30" y="6"/>
              </a:cxn>
              <a:cxn ang="0">
                <a:pos x="30" y="6"/>
              </a:cxn>
              <a:cxn ang="0">
                <a:pos x="36" y="0"/>
              </a:cxn>
              <a:cxn ang="0">
                <a:pos x="42" y="0"/>
              </a:cxn>
              <a:cxn ang="0">
                <a:pos x="48" y="0"/>
              </a:cxn>
              <a:cxn ang="0">
                <a:pos x="54" y="0"/>
              </a:cxn>
              <a:cxn ang="0">
                <a:pos x="60" y="0"/>
              </a:cxn>
              <a:cxn ang="0">
                <a:pos x="60" y="6"/>
              </a:cxn>
              <a:cxn ang="0">
                <a:pos x="66" y="12"/>
              </a:cxn>
              <a:cxn ang="0">
                <a:pos x="60" y="6"/>
              </a:cxn>
              <a:cxn ang="0">
                <a:pos x="66" y="6"/>
              </a:cxn>
              <a:cxn ang="0">
                <a:pos x="72" y="0"/>
              </a:cxn>
              <a:cxn ang="0">
                <a:pos x="78" y="0"/>
              </a:cxn>
              <a:cxn ang="0">
                <a:pos x="84" y="6"/>
              </a:cxn>
              <a:cxn ang="0">
                <a:pos x="90" y="6"/>
              </a:cxn>
              <a:cxn ang="0">
                <a:pos x="90" y="12"/>
              </a:cxn>
              <a:cxn ang="0">
                <a:pos x="96" y="18"/>
              </a:cxn>
              <a:cxn ang="0">
                <a:pos x="96" y="18"/>
              </a:cxn>
              <a:cxn ang="0">
                <a:pos x="96" y="24"/>
              </a:cxn>
            </a:cxnLst>
            <a:rect l="0" t="0" r="r" b="b"/>
            <a:pathLst>
              <a:path w="114" h="72">
                <a:moveTo>
                  <a:pt x="96" y="24"/>
                </a:move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14" y="30"/>
                </a:lnTo>
                <a:lnTo>
                  <a:pt x="114" y="30"/>
                </a:lnTo>
                <a:lnTo>
                  <a:pt x="114" y="30"/>
                </a:lnTo>
                <a:lnTo>
                  <a:pt x="114" y="30"/>
                </a:lnTo>
                <a:lnTo>
                  <a:pt x="114" y="30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72"/>
                </a:lnTo>
                <a:lnTo>
                  <a:pt x="48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30" y="24"/>
                </a:lnTo>
                <a:lnTo>
                  <a:pt x="30" y="24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60" y="0"/>
                </a:lnTo>
                <a:lnTo>
                  <a:pt x="60" y="0"/>
                </a:lnTo>
                <a:lnTo>
                  <a:pt x="60" y="0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0" y="6"/>
                </a:lnTo>
                <a:lnTo>
                  <a:pt x="60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90" y="6"/>
                </a:lnTo>
                <a:lnTo>
                  <a:pt x="90" y="6"/>
                </a:lnTo>
                <a:lnTo>
                  <a:pt x="90" y="6"/>
                </a:lnTo>
                <a:lnTo>
                  <a:pt x="90" y="6"/>
                </a:lnTo>
                <a:lnTo>
                  <a:pt x="90" y="6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6" y="12"/>
                </a:lnTo>
                <a:lnTo>
                  <a:pt x="96" y="12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" name="Freeform 123"/>
          <p:cNvSpPr>
            <a:spLocks/>
          </p:cNvSpPr>
          <p:nvPr/>
        </p:nvSpPr>
        <p:spPr bwMode="auto">
          <a:xfrm>
            <a:off x="6462713" y="4133825"/>
            <a:ext cx="180975" cy="114300"/>
          </a:xfrm>
          <a:custGeom>
            <a:avLst/>
            <a:gdLst/>
            <a:ahLst/>
            <a:cxnLst>
              <a:cxn ang="0">
                <a:pos x="102" y="24"/>
              </a:cxn>
              <a:cxn ang="0">
                <a:pos x="108" y="24"/>
              </a:cxn>
              <a:cxn ang="0">
                <a:pos x="108" y="30"/>
              </a:cxn>
              <a:cxn ang="0">
                <a:pos x="114" y="36"/>
              </a:cxn>
              <a:cxn ang="0">
                <a:pos x="114" y="36"/>
              </a:cxn>
              <a:cxn ang="0">
                <a:pos x="108" y="42"/>
              </a:cxn>
              <a:cxn ang="0">
                <a:pos x="108" y="48"/>
              </a:cxn>
              <a:cxn ang="0">
                <a:pos x="108" y="54"/>
              </a:cxn>
              <a:cxn ang="0">
                <a:pos x="102" y="54"/>
              </a:cxn>
              <a:cxn ang="0">
                <a:pos x="96" y="54"/>
              </a:cxn>
              <a:cxn ang="0">
                <a:pos x="90" y="60"/>
              </a:cxn>
              <a:cxn ang="0">
                <a:pos x="84" y="60"/>
              </a:cxn>
              <a:cxn ang="0">
                <a:pos x="78" y="60"/>
              </a:cxn>
              <a:cxn ang="0">
                <a:pos x="72" y="60"/>
              </a:cxn>
              <a:cxn ang="0">
                <a:pos x="66" y="60"/>
              </a:cxn>
              <a:cxn ang="0">
                <a:pos x="66" y="66"/>
              </a:cxn>
              <a:cxn ang="0">
                <a:pos x="60" y="66"/>
              </a:cxn>
              <a:cxn ang="0">
                <a:pos x="54" y="66"/>
              </a:cxn>
              <a:cxn ang="0">
                <a:pos x="48" y="66"/>
              </a:cxn>
              <a:cxn ang="0">
                <a:pos x="42" y="72"/>
              </a:cxn>
              <a:cxn ang="0">
                <a:pos x="36" y="72"/>
              </a:cxn>
              <a:cxn ang="0">
                <a:pos x="30" y="72"/>
              </a:cxn>
              <a:cxn ang="0">
                <a:pos x="24" y="66"/>
              </a:cxn>
              <a:cxn ang="0">
                <a:pos x="18" y="66"/>
              </a:cxn>
              <a:cxn ang="0">
                <a:pos x="12" y="66"/>
              </a:cxn>
              <a:cxn ang="0">
                <a:pos x="12" y="66"/>
              </a:cxn>
              <a:cxn ang="0">
                <a:pos x="6" y="60"/>
              </a:cxn>
              <a:cxn ang="0">
                <a:pos x="0" y="54"/>
              </a:cxn>
              <a:cxn ang="0">
                <a:pos x="0" y="48"/>
              </a:cxn>
              <a:cxn ang="0">
                <a:pos x="6" y="48"/>
              </a:cxn>
              <a:cxn ang="0">
                <a:pos x="6" y="48"/>
              </a:cxn>
              <a:cxn ang="0">
                <a:pos x="6" y="42"/>
              </a:cxn>
              <a:cxn ang="0">
                <a:pos x="6" y="36"/>
              </a:cxn>
              <a:cxn ang="0">
                <a:pos x="6" y="30"/>
              </a:cxn>
              <a:cxn ang="0">
                <a:pos x="12" y="24"/>
              </a:cxn>
              <a:cxn ang="0">
                <a:pos x="18" y="24"/>
              </a:cxn>
              <a:cxn ang="0">
                <a:pos x="24" y="24"/>
              </a:cxn>
              <a:cxn ang="0">
                <a:pos x="30" y="24"/>
              </a:cxn>
              <a:cxn ang="0">
                <a:pos x="30" y="30"/>
              </a:cxn>
              <a:cxn ang="0">
                <a:pos x="30" y="24"/>
              </a:cxn>
              <a:cxn ang="0">
                <a:pos x="30" y="18"/>
              </a:cxn>
              <a:cxn ang="0">
                <a:pos x="30" y="12"/>
              </a:cxn>
              <a:cxn ang="0">
                <a:pos x="30" y="6"/>
              </a:cxn>
              <a:cxn ang="0">
                <a:pos x="30" y="6"/>
              </a:cxn>
              <a:cxn ang="0">
                <a:pos x="36" y="0"/>
              </a:cxn>
              <a:cxn ang="0">
                <a:pos x="42" y="0"/>
              </a:cxn>
              <a:cxn ang="0">
                <a:pos x="48" y="0"/>
              </a:cxn>
              <a:cxn ang="0">
                <a:pos x="54" y="0"/>
              </a:cxn>
              <a:cxn ang="0">
                <a:pos x="60" y="0"/>
              </a:cxn>
              <a:cxn ang="0">
                <a:pos x="60" y="6"/>
              </a:cxn>
              <a:cxn ang="0">
                <a:pos x="66" y="12"/>
              </a:cxn>
              <a:cxn ang="0">
                <a:pos x="60" y="6"/>
              </a:cxn>
              <a:cxn ang="0">
                <a:pos x="66" y="6"/>
              </a:cxn>
              <a:cxn ang="0">
                <a:pos x="72" y="0"/>
              </a:cxn>
              <a:cxn ang="0">
                <a:pos x="78" y="0"/>
              </a:cxn>
              <a:cxn ang="0">
                <a:pos x="84" y="6"/>
              </a:cxn>
              <a:cxn ang="0">
                <a:pos x="90" y="6"/>
              </a:cxn>
              <a:cxn ang="0">
                <a:pos x="90" y="12"/>
              </a:cxn>
              <a:cxn ang="0">
                <a:pos x="96" y="18"/>
              </a:cxn>
              <a:cxn ang="0">
                <a:pos x="96" y="18"/>
              </a:cxn>
              <a:cxn ang="0">
                <a:pos x="96" y="24"/>
              </a:cxn>
            </a:cxnLst>
            <a:rect l="0" t="0" r="r" b="b"/>
            <a:pathLst>
              <a:path w="114" h="72">
                <a:moveTo>
                  <a:pt x="96" y="24"/>
                </a:move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2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24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14" y="30"/>
                </a:lnTo>
                <a:lnTo>
                  <a:pt x="114" y="30"/>
                </a:lnTo>
                <a:lnTo>
                  <a:pt x="114" y="30"/>
                </a:lnTo>
                <a:lnTo>
                  <a:pt x="114" y="30"/>
                </a:lnTo>
                <a:lnTo>
                  <a:pt x="114" y="30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2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54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0"/>
                </a:lnTo>
                <a:lnTo>
                  <a:pt x="66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66"/>
                </a:lnTo>
                <a:lnTo>
                  <a:pt x="48" y="72"/>
                </a:lnTo>
                <a:lnTo>
                  <a:pt x="48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8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6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2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18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30" y="24"/>
                </a:lnTo>
                <a:lnTo>
                  <a:pt x="30" y="24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60" y="0"/>
                </a:lnTo>
                <a:lnTo>
                  <a:pt x="60" y="0"/>
                </a:lnTo>
                <a:lnTo>
                  <a:pt x="60" y="0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0" y="6"/>
                </a:lnTo>
                <a:lnTo>
                  <a:pt x="60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2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90" y="6"/>
                </a:lnTo>
                <a:lnTo>
                  <a:pt x="90" y="6"/>
                </a:lnTo>
                <a:lnTo>
                  <a:pt x="90" y="6"/>
                </a:lnTo>
                <a:lnTo>
                  <a:pt x="90" y="6"/>
                </a:lnTo>
                <a:lnTo>
                  <a:pt x="90" y="6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6" y="12"/>
                </a:lnTo>
                <a:lnTo>
                  <a:pt x="96" y="12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1" name="Line 124"/>
          <p:cNvSpPr>
            <a:spLocks noChangeShapeType="1"/>
          </p:cNvSpPr>
          <p:nvPr/>
        </p:nvSpPr>
        <p:spPr bwMode="auto">
          <a:xfrm flipV="1">
            <a:off x="2757488" y="4733900"/>
            <a:ext cx="1588" cy="571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" name="Line 125"/>
          <p:cNvSpPr>
            <a:spLocks noChangeShapeType="1"/>
          </p:cNvSpPr>
          <p:nvPr/>
        </p:nvSpPr>
        <p:spPr bwMode="auto">
          <a:xfrm flipV="1">
            <a:off x="3119438" y="4733900"/>
            <a:ext cx="1588" cy="571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3" name="Line 126"/>
          <p:cNvSpPr>
            <a:spLocks noChangeShapeType="1"/>
          </p:cNvSpPr>
          <p:nvPr/>
        </p:nvSpPr>
        <p:spPr bwMode="auto">
          <a:xfrm flipV="1">
            <a:off x="3481388" y="4733900"/>
            <a:ext cx="1588" cy="571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4" name="Line 127"/>
          <p:cNvSpPr>
            <a:spLocks noChangeShapeType="1"/>
          </p:cNvSpPr>
          <p:nvPr/>
        </p:nvSpPr>
        <p:spPr bwMode="auto">
          <a:xfrm flipV="1">
            <a:off x="3843338" y="4733900"/>
            <a:ext cx="1588" cy="571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5" name="Line 128"/>
          <p:cNvSpPr>
            <a:spLocks noChangeShapeType="1"/>
          </p:cNvSpPr>
          <p:nvPr/>
        </p:nvSpPr>
        <p:spPr bwMode="auto">
          <a:xfrm flipV="1">
            <a:off x="4205288" y="4733900"/>
            <a:ext cx="1588" cy="571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6" name="Line 129"/>
          <p:cNvSpPr>
            <a:spLocks noChangeShapeType="1"/>
          </p:cNvSpPr>
          <p:nvPr/>
        </p:nvSpPr>
        <p:spPr bwMode="auto">
          <a:xfrm flipV="1">
            <a:off x="4938713" y="4733900"/>
            <a:ext cx="1588" cy="571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7" name="Line 130"/>
          <p:cNvSpPr>
            <a:spLocks noChangeShapeType="1"/>
          </p:cNvSpPr>
          <p:nvPr/>
        </p:nvSpPr>
        <p:spPr bwMode="auto">
          <a:xfrm flipV="1">
            <a:off x="5662613" y="4733900"/>
            <a:ext cx="1588" cy="571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8" name="Line 131"/>
          <p:cNvSpPr>
            <a:spLocks noChangeShapeType="1"/>
          </p:cNvSpPr>
          <p:nvPr/>
        </p:nvSpPr>
        <p:spPr bwMode="auto">
          <a:xfrm flipV="1">
            <a:off x="6567488" y="4733900"/>
            <a:ext cx="1588" cy="57150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9" name="Line 132"/>
          <p:cNvSpPr>
            <a:spLocks noChangeShapeType="1"/>
          </p:cNvSpPr>
          <p:nvPr/>
        </p:nvSpPr>
        <p:spPr bwMode="auto">
          <a:xfrm>
            <a:off x="2576513" y="479105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0" name="Line 133"/>
          <p:cNvSpPr>
            <a:spLocks noChangeShapeType="1"/>
          </p:cNvSpPr>
          <p:nvPr/>
        </p:nvSpPr>
        <p:spPr bwMode="auto">
          <a:xfrm>
            <a:off x="2576513" y="466722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1" name="Line 134"/>
          <p:cNvSpPr>
            <a:spLocks noChangeShapeType="1"/>
          </p:cNvSpPr>
          <p:nvPr/>
        </p:nvSpPr>
        <p:spPr bwMode="auto">
          <a:xfrm>
            <a:off x="2576513" y="455292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2" name="Line 135"/>
          <p:cNvSpPr>
            <a:spLocks noChangeShapeType="1"/>
          </p:cNvSpPr>
          <p:nvPr/>
        </p:nvSpPr>
        <p:spPr bwMode="auto">
          <a:xfrm>
            <a:off x="2576513" y="443862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3" name="Line 136"/>
          <p:cNvSpPr>
            <a:spLocks noChangeShapeType="1"/>
          </p:cNvSpPr>
          <p:nvPr/>
        </p:nvSpPr>
        <p:spPr bwMode="auto">
          <a:xfrm>
            <a:off x="2576513" y="432432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4" name="Line 137"/>
          <p:cNvSpPr>
            <a:spLocks noChangeShapeType="1"/>
          </p:cNvSpPr>
          <p:nvPr/>
        </p:nvSpPr>
        <p:spPr bwMode="auto">
          <a:xfrm>
            <a:off x="2576513" y="420050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Line 138"/>
          <p:cNvSpPr>
            <a:spLocks noChangeShapeType="1"/>
          </p:cNvSpPr>
          <p:nvPr/>
        </p:nvSpPr>
        <p:spPr bwMode="auto">
          <a:xfrm>
            <a:off x="2576513" y="408620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6" name="Line 139"/>
          <p:cNvSpPr>
            <a:spLocks noChangeShapeType="1"/>
          </p:cNvSpPr>
          <p:nvPr/>
        </p:nvSpPr>
        <p:spPr bwMode="auto">
          <a:xfrm>
            <a:off x="2576513" y="397190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7" name="Line 140"/>
          <p:cNvSpPr>
            <a:spLocks noChangeShapeType="1"/>
          </p:cNvSpPr>
          <p:nvPr/>
        </p:nvSpPr>
        <p:spPr bwMode="auto">
          <a:xfrm>
            <a:off x="2576513" y="385760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Line 141"/>
          <p:cNvSpPr>
            <a:spLocks noChangeShapeType="1"/>
          </p:cNvSpPr>
          <p:nvPr/>
        </p:nvSpPr>
        <p:spPr bwMode="auto">
          <a:xfrm>
            <a:off x="2576513" y="373377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9" name="Line 142"/>
          <p:cNvSpPr>
            <a:spLocks noChangeShapeType="1"/>
          </p:cNvSpPr>
          <p:nvPr/>
        </p:nvSpPr>
        <p:spPr bwMode="auto">
          <a:xfrm>
            <a:off x="2576513" y="361947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0" name="Line 143"/>
          <p:cNvSpPr>
            <a:spLocks noChangeShapeType="1"/>
          </p:cNvSpPr>
          <p:nvPr/>
        </p:nvSpPr>
        <p:spPr bwMode="auto">
          <a:xfrm>
            <a:off x="2576513" y="350517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1" name="Line 144"/>
          <p:cNvSpPr>
            <a:spLocks noChangeShapeType="1"/>
          </p:cNvSpPr>
          <p:nvPr/>
        </p:nvSpPr>
        <p:spPr bwMode="auto">
          <a:xfrm>
            <a:off x="2576513" y="339087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2" name="Line 145"/>
          <p:cNvSpPr>
            <a:spLocks noChangeShapeType="1"/>
          </p:cNvSpPr>
          <p:nvPr/>
        </p:nvSpPr>
        <p:spPr bwMode="auto">
          <a:xfrm>
            <a:off x="2576513" y="326705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3" name="Line 146"/>
          <p:cNvSpPr>
            <a:spLocks noChangeShapeType="1"/>
          </p:cNvSpPr>
          <p:nvPr/>
        </p:nvSpPr>
        <p:spPr bwMode="auto">
          <a:xfrm>
            <a:off x="2576513" y="315275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4" name="Line 147"/>
          <p:cNvSpPr>
            <a:spLocks noChangeShapeType="1"/>
          </p:cNvSpPr>
          <p:nvPr/>
        </p:nvSpPr>
        <p:spPr bwMode="auto">
          <a:xfrm>
            <a:off x="2576513" y="303845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5" name="Line 148"/>
          <p:cNvSpPr>
            <a:spLocks noChangeShapeType="1"/>
          </p:cNvSpPr>
          <p:nvPr/>
        </p:nvSpPr>
        <p:spPr bwMode="auto">
          <a:xfrm>
            <a:off x="2576513" y="292415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6" name="Line 149"/>
          <p:cNvSpPr>
            <a:spLocks noChangeShapeType="1"/>
          </p:cNvSpPr>
          <p:nvPr/>
        </p:nvSpPr>
        <p:spPr bwMode="auto">
          <a:xfrm>
            <a:off x="2576513" y="280032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7" name="Line 150"/>
          <p:cNvSpPr>
            <a:spLocks noChangeShapeType="1"/>
          </p:cNvSpPr>
          <p:nvPr/>
        </p:nvSpPr>
        <p:spPr bwMode="auto">
          <a:xfrm>
            <a:off x="2576513" y="268602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8" name="Line 151"/>
          <p:cNvSpPr>
            <a:spLocks noChangeShapeType="1"/>
          </p:cNvSpPr>
          <p:nvPr/>
        </p:nvSpPr>
        <p:spPr bwMode="auto">
          <a:xfrm>
            <a:off x="2576513" y="257172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9" name="Line 152"/>
          <p:cNvSpPr>
            <a:spLocks noChangeShapeType="1"/>
          </p:cNvSpPr>
          <p:nvPr/>
        </p:nvSpPr>
        <p:spPr bwMode="auto">
          <a:xfrm>
            <a:off x="2576513" y="2457425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0" name="Line 153"/>
          <p:cNvSpPr>
            <a:spLocks noChangeShapeType="1"/>
          </p:cNvSpPr>
          <p:nvPr/>
        </p:nvSpPr>
        <p:spPr bwMode="auto">
          <a:xfrm>
            <a:off x="2576513" y="233360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1" name="Line 154"/>
          <p:cNvSpPr>
            <a:spLocks noChangeShapeType="1"/>
          </p:cNvSpPr>
          <p:nvPr/>
        </p:nvSpPr>
        <p:spPr bwMode="auto">
          <a:xfrm>
            <a:off x="2576513" y="221930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2" name="Line 155"/>
          <p:cNvSpPr>
            <a:spLocks noChangeShapeType="1"/>
          </p:cNvSpPr>
          <p:nvPr/>
        </p:nvSpPr>
        <p:spPr bwMode="auto">
          <a:xfrm>
            <a:off x="2576513" y="210500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3" name="Line 156"/>
          <p:cNvSpPr>
            <a:spLocks noChangeShapeType="1"/>
          </p:cNvSpPr>
          <p:nvPr/>
        </p:nvSpPr>
        <p:spPr bwMode="auto">
          <a:xfrm>
            <a:off x="2576513" y="199070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4" name="Line 157"/>
          <p:cNvSpPr>
            <a:spLocks noChangeShapeType="1"/>
          </p:cNvSpPr>
          <p:nvPr/>
        </p:nvSpPr>
        <p:spPr bwMode="auto">
          <a:xfrm>
            <a:off x="2576513" y="1876400"/>
            <a:ext cx="476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5" name="Line 158"/>
          <p:cNvSpPr>
            <a:spLocks noChangeShapeType="1"/>
          </p:cNvSpPr>
          <p:nvPr/>
        </p:nvSpPr>
        <p:spPr bwMode="auto">
          <a:xfrm>
            <a:off x="2576513" y="4791050"/>
            <a:ext cx="857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6" name="Line 159"/>
          <p:cNvSpPr>
            <a:spLocks noChangeShapeType="1"/>
          </p:cNvSpPr>
          <p:nvPr/>
        </p:nvSpPr>
        <p:spPr bwMode="auto">
          <a:xfrm>
            <a:off x="2576513" y="4200500"/>
            <a:ext cx="857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7" name="Line 160"/>
          <p:cNvSpPr>
            <a:spLocks noChangeShapeType="1"/>
          </p:cNvSpPr>
          <p:nvPr/>
        </p:nvSpPr>
        <p:spPr bwMode="auto">
          <a:xfrm>
            <a:off x="2576513" y="3619475"/>
            <a:ext cx="857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8" name="Line 161"/>
          <p:cNvSpPr>
            <a:spLocks noChangeShapeType="1"/>
          </p:cNvSpPr>
          <p:nvPr/>
        </p:nvSpPr>
        <p:spPr bwMode="auto">
          <a:xfrm>
            <a:off x="2576513" y="3038450"/>
            <a:ext cx="857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9" name="Line 162"/>
          <p:cNvSpPr>
            <a:spLocks noChangeShapeType="1"/>
          </p:cNvSpPr>
          <p:nvPr/>
        </p:nvSpPr>
        <p:spPr bwMode="auto">
          <a:xfrm>
            <a:off x="2576513" y="2457425"/>
            <a:ext cx="857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0" name="Line 163"/>
          <p:cNvSpPr>
            <a:spLocks noChangeShapeType="1"/>
          </p:cNvSpPr>
          <p:nvPr/>
        </p:nvSpPr>
        <p:spPr bwMode="auto">
          <a:xfrm>
            <a:off x="2576513" y="1876400"/>
            <a:ext cx="85725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1" name="Rectangle 164"/>
          <p:cNvSpPr>
            <a:spLocks noChangeArrowheads="1"/>
          </p:cNvSpPr>
          <p:nvPr/>
        </p:nvSpPr>
        <p:spPr bwMode="auto">
          <a:xfrm>
            <a:off x="4459139" y="1914500"/>
            <a:ext cx="17152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RT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Rectangle 165"/>
          <p:cNvSpPr>
            <a:spLocks noChangeArrowheads="1"/>
          </p:cNvSpPr>
          <p:nvPr/>
        </p:nvSpPr>
        <p:spPr bwMode="auto">
          <a:xfrm>
            <a:off x="4777896" y="1914500"/>
            <a:ext cx="37029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RefRT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3" name="Oval 166"/>
          <p:cNvSpPr>
            <a:spLocks noChangeArrowheads="1"/>
          </p:cNvSpPr>
          <p:nvPr/>
        </p:nvSpPr>
        <p:spPr bwMode="auto">
          <a:xfrm>
            <a:off x="4510088" y="2162150"/>
            <a:ext cx="114300" cy="114300"/>
          </a:xfrm>
          <a:prstGeom prst="ellipse">
            <a:avLst/>
          </a:pr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4" name="Freeform 168"/>
          <p:cNvSpPr>
            <a:spLocks/>
          </p:cNvSpPr>
          <p:nvPr/>
        </p:nvSpPr>
        <p:spPr bwMode="auto">
          <a:xfrm>
            <a:off x="4481513" y="2619350"/>
            <a:ext cx="180975" cy="114300"/>
          </a:xfrm>
          <a:custGeom>
            <a:avLst/>
            <a:gdLst/>
            <a:ahLst/>
            <a:cxnLst>
              <a:cxn ang="0">
                <a:pos x="102" y="30"/>
              </a:cxn>
              <a:cxn ang="0">
                <a:pos x="108" y="30"/>
              </a:cxn>
              <a:cxn ang="0">
                <a:pos x="108" y="30"/>
              </a:cxn>
              <a:cxn ang="0">
                <a:pos x="114" y="36"/>
              </a:cxn>
              <a:cxn ang="0">
                <a:pos x="114" y="42"/>
              </a:cxn>
              <a:cxn ang="0">
                <a:pos x="108" y="48"/>
              </a:cxn>
              <a:cxn ang="0">
                <a:pos x="108" y="54"/>
              </a:cxn>
              <a:cxn ang="0">
                <a:pos x="102" y="54"/>
              </a:cxn>
              <a:cxn ang="0">
                <a:pos x="102" y="60"/>
              </a:cxn>
              <a:cxn ang="0">
                <a:pos x="96" y="60"/>
              </a:cxn>
              <a:cxn ang="0">
                <a:pos x="90" y="60"/>
              </a:cxn>
              <a:cxn ang="0">
                <a:pos x="84" y="60"/>
              </a:cxn>
              <a:cxn ang="0">
                <a:pos x="78" y="60"/>
              </a:cxn>
              <a:cxn ang="0">
                <a:pos x="72" y="60"/>
              </a:cxn>
              <a:cxn ang="0">
                <a:pos x="66" y="66"/>
              </a:cxn>
              <a:cxn ang="0">
                <a:pos x="60" y="66"/>
              </a:cxn>
              <a:cxn ang="0">
                <a:pos x="60" y="72"/>
              </a:cxn>
              <a:cxn ang="0">
                <a:pos x="54" y="72"/>
              </a:cxn>
              <a:cxn ang="0">
                <a:pos x="48" y="72"/>
              </a:cxn>
              <a:cxn ang="0">
                <a:pos x="42" y="72"/>
              </a:cxn>
              <a:cxn ang="0">
                <a:pos x="36" y="72"/>
              </a:cxn>
              <a:cxn ang="0">
                <a:pos x="30" y="72"/>
              </a:cxn>
              <a:cxn ang="0">
                <a:pos x="24" y="72"/>
              </a:cxn>
              <a:cxn ang="0">
                <a:pos x="18" y="72"/>
              </a:cxn>
              <a:cxn ang="0">
                <a:pos x="12" y="72"/>
              </a:cxn>
              <a:cxn ang="0">
                <a:pos x="6" y="66"/>
              </a:cxn>
              <a:cxn ang="0">
                <a:pos x="6" y="66"/>
              </a:cxn>
              <a:cxn ang="0">
                <a:pos x="0" y="60"/>
              </a:cxn>
              <a:cxn ang="0">
                <a:pos x="0" y="54"/>
              </a:cxn>
              <a:cxn ang="0">
                <a:pos x="6" y="48"/>
              </a:cxn>
              <a:cxn ang="0">
                <a:pos x="6" y="48"/>
              </a:cxn>
              <a:cxn ang="0">
                <a:pos x="6" y="42"/>
              </a:cxn>
              <a:cxn ang="0">
                <a:pos x="6" y="42"/>
              </a:cxn>
              <a:cxn ang="0">
                <a:pos x="6" y="36"/>
              </a:cxn>
              <a:cxn ang="0">
                <a:pos x="12" y="30"/>
              </a:cxn>
              <a:cxn ang="0">
                <a:pos x="18" y="30"/>
              </a:cxn>
              <a:cxn ang="0">
                <a:pos x="24" y="30"/>
              </a:cxn>
              <a:cxn ang="0">
                <a:pos x="24" y="30"/>
              </a:cxn>
              <a:cxn ang="0">
                <a:pos x="30" y="30"/>
              </a:cxn>
              <a:cxn ang="0">
                <a:pos x="30" y="24"/>
              </a:cxn>
              <a:cxn ang="0">
                <a:pos x="30" y="24"/>
              </a:cxn>
              <a:cxn ang="0">
                <a:pos x="30" y="18"/>
              </a:cxn>
              <a:cxn ang="0">
                <a:pos x="30" y="12"/>
              </a:cxn>
              <a:cxn ang="0">
                <a:pos x="30" y="6"/>
              </a:cxn>
              <a:cxn ang="0">
                <a:pos x="36" y="6"/>
              </a:cxn>
              <a:cxn ang="0">
                <a:pos x="42" y="0"/>
              </a:cxn>
              <a:cxn ang="0">
                <a:pos x="48" y="0"/>
              </a:cxn>
              <a:cxn ang="0">
                <a:pos x="54" y="6"/>
              </a:cxn>
              <a:cxn ang="0">
                <a:pos x="54" y="6"/>
              </a:cxn>
              <a:cxn ang="0">
                <a:pos x="60" y="12"/>
              </a:cxn>
              <a:cxn ang="0">
                <a:pos x="66" y="12"/>
              </a:cxn>
              <a:cxn ang="0">
                <a:pos x="60" y="12"/>
              </a:cxn>
              <a:cxn ang="0">
                <a:pos x="66" y="6"/>
              </a:cxn>
              <a:cxn ang="0">
                <a:pos x="72" y="6"/>
              </a:cxn>
              <a:cxn ang="0">
                <a:pos x="78" y="6"/>
              </a:cxn>
              <a:cxn ang="0">
                <a:pos x="84" y="6"/>
              </a:cxn>
              <a:cxn ang="0">
                <a:pos x="90" y="12"/>
              </a:cxn>
              <a:cxn ang="0">
                <a:pos x="90" y="18"/>
              </a:cxn>
              <a:cxn ang="0">
                <a:pos x="96" y="18"/>
              </a:cxn>
              <a:cxn ang="0">
                <a:pos x="96" y="24"/>
              </a:cxn>
              <a:cxn ang="0">
                <a:pos x="96" y="30"/>
              </a:cxn>
            </a:cxnLst>
            <a:rect l="0" t="0" r="r" b="b"/>
            <a:pathLst>
              <a:path w="114" h="72">
                <a:moveTo>
                  <a:pt x="96" y="30"/>
                </a:move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6"/>
                </a:lnTo>
                <a:lnTo>
                  <a:pt x="108" y="36"/>
                </a:lnTo>
                <a:lnTo>
                  <a:pt x="108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8"/>
                </a:lnTo>
                <a:lnTo>
                  <a:pt x="114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0"/>
                </a:lnTo>
                <a:lnTo>
                  <a:pt x="6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30" y="30"/>
                </a:lnTo>
                <a:lnTo>
                  <a:pt x="30" y="36"/>
                </a:lnTo>
                <a:lnTo>
                  <a:pt x="30" y="36"/>
                </a:lnTo>
                <a:lnTo>
                  <a:pt x="30" y="36"/>
                </a:lnTo>
                <a:lnTo>
                  <a:pt x="30" y="36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0" y="12"/>
                </a:lnTo>
                <a:lnTo>
                  <a:pt x="60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5" name="Freeform 169"/>
          <p:cNvSpPr>
            <a:spLocks/>
          </p:cNvSpPr>
          <p:nvPr/>
        </p:nvSpPr>
        <p:spPr bwMode="auto">
          <a:xfrm>
            <a:off x="4481513" y="2619350"/>
            <a:ext cx="180975" cy="114300"/>
          </a:xfrm>
          <a:custGeom>
            <a:avLst/>
            <a:gdLst/>
            <a:ahLst/>
            <a:cxnLst>
              <a:cxn ang="0">
                <a:pos x="102" y="30"/>
              </a:cxn>
              <a:cxn ang="0">
                <a:pos x="108" y="30"/>
              </a:cxn>
              <a:cxn ang="0">
                <a:pos x="108" y="30"/>
              </a:cxn>
              <a:cxn ang="0">
                <a:pos x="114" y="36"/>
              </a:cxn>
              <a:cxn ang="0">
                <a:pos x="114" y="42"/>
              </a:cxn>
              <a:cxn ang="0">
                <a:pos x="108" y="48"/>
              </a:cxn>
              <a:cxn ang="0">
                <a:pos x="108" y="54"/>
              </a:cxn>
              <a:cxn ang="0">
                <a:pos x="102" y="54"/>
              </a:cxn>
              <a:cxn ang="0">
                <a:pos x="102" y="60"/>
              </a:cxn>
              <a:cxn ang="0">
                <a:pos x="96" y="60"/>
              </a:cxn>
              <a:cxn ang="0">
                <a:pos x="90" y="60"/>
              </a:cxn>
              <a:cxn ang="0">
                <a:pos x="84" y="60"/>
              </a:cxn>
              <a:cxn ang="0">
                <a:pos x="78" y="60"/>
              </a:cxn>
              <a:cxn ang="0">
                <a:pos x="72" y="60"/>
              </a:cxn>
              <a:cxn ang="0">
                <a:pos x="66" y="66"/>
              </a:cxn>
              <a:cxn ang="0">
                <a:pos x="60" y="66"/>
              </a:cxn>
              <a:cxn ang="0">
                <a:pos x="60" y="72"/>
              </a:cxn>
              <a:cxn ang="0">
                <a:pos x="54" y="72"/>
              </a:cxn>
              <a:cxn ang="0">
                <a:pos x="48" y="72"/>
              </a:cxn>
              <a:cxn ang="0">
                <a:pos x="42" y="72"/>
              </a:cxn>
              <a:cxn ang="0">
                <a:pos x="36" y="72"/>
              </a:cxn>
              <a:cxn ang="0">
                <a:pos x="30" y="72"/>
              </a:cxn>
              <a:cxn ang="0">
                <a:pos x="24" y="72"/>
              </a:cxn>
              <a:cxn ang="0">
                <a:pos x="18" y="72"/>
              </a:cxn>
              <a:cxn ang="0">
                <a:pos x="12" y="72"/>
              </a:cxn>
              <a:cxn ang="0">
                <a:pos x="6" y="66"/>
              </a:cxn>
              <a:cxn ang="0">
                <a:pos x="6" y="66"/>
              </a:cxn>
              <a:cxn ang="0">
                <a:pos x="0" y="60"/>
              </a:cxn>
              <a:cxn ang="0">
                <a:pos x="0" y="54"/>
              </a:cxn>
              <a:cxn ang="0">
                <a:pos x="6" y="48"/>
              </a:cxn>
              <a:cxn ang="0">
                <a:pos x="6" y="48"/>
              </a:cxn>
              <a:cxn ang="0">
                <a:pos x="6" y="42"/>
              </a:cxn>
              <a:cxn ang="0">
                <a:pos x="6" y="42"/>
              </a:cxn>
              <a:cxn ang="0">
                <a:pos x="6" y="36"/>
              </a:cxn>
              <a:cxn ang="0">
                <a:pos x="12" y="30"/>
              </a:cxn>
              <a:cxn ang="0">
                <a:pos x="18" y="30"/>
              </a:cxn>
              <a:cxn ang="0">
                <a:pos x="24" y="30"/>
              </a:cxn>
              <a:cxn ang="0">
                <a:pos x="24" y="30"/>
              </a:cxn>
              <a:cxn ang="0">
                <a:pos x="30" y="30"/>
              </a:cxn>
              <a:cxn ang="0">
                <a:pos x="30" y="24"/>
              </a:cxn>
              <a:cxn ang="0">
                <a:pos x="30" y="24"/>
              </a:cxn>
              <a:cxn ang="0">
                <a:pos x="30" y="18"/>
              </a:cxn>
              <a:cxn ang="0">
                <a:pos x="30" y="12"/>
              </a:cxn>
              <a:cxn ang="0">
                <a:pos x="30" y="6"/>
              </a:cxn>
              <a:cxn ang="0">
                <a:pos x="36" y="6"/>
              </a:cxn>
              <a:cxn ang="0">
                <a:pos x="42" y="0"/>
              </a:cxn>
              <a:cxn ang="0">
                <a:pos x="48" y="0"/>
              </a:cxn>
              <a:cxn ang="0">
                <a:pos x="54" y="6"/>
              </a:cxn>
              <a:cxn ang="0">
                <a:pos x="54" y="6"/>
              </a:cxn>
              <a:cxn ang="0">
                <a:pos x="60" y="12"/>
              </a:cxn>
              <a:cxn ang="0">
                <a:pos x="66" y="12"/>
              </a:cxn>
              <a:cxn ang="0">
                <a:pos x="60" y="12"/>
              </a:cxn>
              <a:cxn ang="0">
                <a:pos x="66" y="6"/>
              </a:cxn>
              <a:cxn ang="0">
                <a:pos x="72" y="6"/>
              </a:cxn>
              <a:cxn ang="0">
                <a:pos x="78" y="6"/>
              </a:cxn>
              <a:cxn ang="0">
                <a:pos x="84" y="6"/>
              </a:cxn>
              <a:cxn ang="0">
                <a:pos x="90" y="12"/>
              </a:cxn>
              <a:cxn ang="0">
                <a:pos x="90" y="18"/>
              </a:cxn>
              <a:cxn ang="0">
                <a:pos x="96" y="18"/>
              </a:cxn>
              <a:cxn ang="0">
                <a:pos x="96" y="24"/>
              </a:cxn>
              <a:cxn ang="0">
                <a:pos x="96" y="30"/>
              </a:cxn>
            </a:cxnLst>
            <a:rect l="0" t="0" r="r" b="b"/>
            <a:pathLst>
              <a:path w="114" h="72">
                <a:moveTo>
                  <a:pt x="96" y="30"/>
                </a:move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6"/>
                </a:lnTo>
                <a:lnTo>
                  <a:pt x="108" y="36"/>
                </a:lnTo>
                <a:lnTo>
                  <a:pt x="108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8"/>
                </a:lnTo>
                <a:lnTo>
                  <a:pt x="114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0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0"/>
                </a:lnTo>
                <a:lnTo>
                  <a:pt x="6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30" y="30"/>
                </a:lnTo>
                <a:lnTo>
                  <a:pt x="30" y="36"/>
                </a:lnTo>
                <a:lnTo>
                  <a:pt x="30" y="36"/>
                </a:lnTo>
                <a:lnTo>
                  <a:pt x="30" y="36"/>
                </a:lnTo>
                <a:lnTo>
                  <a:pt x="30" y="36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0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0" y="12"/>
                </a:lnTo>
                <a:lnTo>
                  <a:pt x="60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6" name="Oval 170"/>
          <p:cNvSpPr>
            <a:spLocks noChangeArrowheads="1"/>
          </p:cNvSpPr>
          <p:nvPr/>
        </p:nvSpPr>
        <p:spPr bwMode="auto">
          <a:xfrm>
            <a:off x="4881563" y="2162150"/>
            <a:ext cx="114300" cy="114300"/>
          </a:xfrm>
          <a:prstGeom prst="ellipse">
            <a:avLst/>
          </a:prstGeom>
          <a:noFill/>
          <a:ln w="19050" cap="flat">
            <a:solidFill>
              <a:srgbClr val="7F7F7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7" name="Freeform 172"/>
          <p:cNvSpPr>
            <a:spLocks/>
          </p:cNvSpPr>
          <p:nvPr/>
        </p:nvSpPr>
        <p:spPr bwMode="auto">
          <a:xfrm>
            <a:off x="4843463" y="2619350"/>
            <a:ext cx="180975" cy="114300"/>
          </a:xfrm>
          <a:custGeom>
            <a:avLst/>
            <a:gdLst/>
            <a:ahLst/>
            <a:cxnLst>
              <a:cxn ang="0">
                <a:pos x="102" y="30"/>
              </a:cxn>
              <a:cxn ang="0">
                <a:pos x="108" y="30"/>
              </a:cxn>
              <a:cxn ang="0">
                <a:pos x="108" y="30"/>
              </a:cxn>
              <a:cxn ang="0">
                <a:pos x="114" y="36"/>
              </a:cxn>
              <a:cxn ang="0">
                <a:pos x="114" y="42"/>
              </a:cxn>
              <a:cxn ang="0">
                <a:pos x="114" y="48"/>
              </a:cxn>
              <a:cxn ang="0">
                <a:pos x="108" y="54"/>
              </a:cxn>
              <a:cxn ang="0">
                <a:pos x="108" y="54"/>
              </a:cxn>
              <a:cxn ang="0">
                <a:pos x="102" y="60"/>
              </a:cxn>
              <a:cxn ang="0">
                <a:pos x="96" y="60"/>
              </a:cxn>
              <a:cxn ang="0">
                <a:pos x="90" y="60"/>
              </a:cxn>
              <a:cxn ang="0">
                <a:pos x="84" y="60"/>
              </a:cxn>
              <a:cxn ang="0">
                <a:pos x="78" y="60"/>
              </a:cxn>
              <a:cxn ang="0">
                <a:pos x="72" y="60"/>
              </a:cxn>
              <a:cxn ang="0">
                <a:pos x="66" y="66"/>
              </a:cxn>
              <a:cxn ang="0">
                <a:pos x="66" y="66"/>
              </a:cxn>
              <a:cxn ang="0">
                <a:pos x="60" y="72"/>
              </a:cxn>
              <a:cxn ang="0">
                <a:pos x="54" y="72"/>
              </a:cxn>
              <a:cxn ang="0">
                <a:pos x="48" y="72"/>
              </a:cxn>
              <a:cxn ang="0">
                <a:pos x="42" y="72"/>
              </a:cxn>
              <a:cxn ang="0">
                <a:pos x="36" y="72"/>
              </a:cxn>
              <a:cxn ang="0">
                <a:pos x="30" y="72"/>
              </a:cxn>
              <a:cxn ang="0">
                <a:pos x="24" y="72"/>
              </a:cxn>
              <a:cxn ang="0">
                <a:pos x="18" y="72"/>
              </a:cxn>
              <a:cxn ang="0">
                <a:pos x="12" y="72"/>
              </a:cxn>
              <a:cxn ang="0">
                <a:pos x="12" y="66"/>
              </a:cxn>
              <a:cxn ang="0">
                <a:pos x="6" y="66"/>
              </a:cxn>
              <a:cxn ang="0">
                <a:pos x="6" y="60"/>
              </a:cxn>
              <a:cxn ang="0">
                <a:pos x="0" y="54"/>
              </a:cxn>
              <a:cxn ang="0">
                <a:pos x="6" y="48"/>
              </a:cxn>
              <a:cxn ang="0">
                <a:pos x="6" y="48"/>
              </a:cxn>
              <a:cxn ang="0">
                <a:pos x="6" y="42"/>
              </a:cxn>
              <a:cxn ang="0">
                <a:pos x="6" y="42"/>
              </a:cxn>
              <a:cxn ang="0">
                <a:pos x="6" y="36"/>
              </a:cxn>
              <a:cxn ang="0">
                <a:pos x="12" y="30"/>
              </a:cxn>
              <a:cxn ang="0">
                <a:pos x="18" y="30"/>
              </a:cxn>
              <a:cxn ang="0">
                <a:pos x="24" y="30"/>
              </a:cxn>
              <a:cxn ang="0">
                <a:pos x="30" y="30"/>
              </a:cxn>
              <a:cxn ang="0">
                <a:pos x="30" y="30"/>
              </a:cxn>
              <a:cxn ang="0">
                <a:pos x="30" y="24"/>
              </a:cxn>
              <a:cxn ang="0">
                <a:pos x="30" y="24"/>
              </a:cxn>
              <a:cxn ang="0">
                <a:pos x="30" y="18"/>
              </a:cxn>
              <a:cxn ang="0">
                <a:pos x="30" y="12"/>
              </a:cxn>
              <a:cxn ang="0">
                <a:pos x="36" y="6"/>
              </a:cxn>
              <a:cxn ang="0">
                <a:pos x="36" y="6"/>
              </a:cxn>
              <a:cxn ang="0">
                <a:pos x="42" y="0"/>
              </a:cxn>
              <a:cxn ang="0">
                <a:pos x="48" y="0"/>
              </a:cxn>
              <a:cxn ang="0">
                <a:pos x="54" y="6"/>
              </a:cxn>
              <a:cxn ang="0">
                <a:pos x="60" y="6"/>
              </a:cxn>
              <a:cxn ang="0">
                <a:pos x="60" y="12"/>
              </a:cxn>
              <a:cxn ang="0">
                <a:pos x="66" y="12"/>
              </a:cxn>
              <a:cxn ang="0">
                <a:pos x="66" y="12"/>
              </a:cxn>
              <a:cxn ang="0">
                <a:pos x="66" y="6"/>
              </a:cxn>
              <a:cxn ang="0">
                <a:pos x="72" y="6"/>
              </a:cxn>
              <a:cxn ang="0">
                <a:pos x="78" y="6"/>
              </a:cxn>
              <a:cxn ang="0">
                <a:pos x="84" y="6"/>
              </a:cxn>
              <a:cxn ang="0">
                <a:pos x="90" y="12"/>
              </a:cxn>
              <a:cxn ang="0">
                <a:pos x="90" y="18"/>
              </a:cxn>
              <a:cxn ang="0">
                <a:pos x="96" y="18"/>
              </a:cxn>
              <a:cxn ang="0">
                <a:pos x="96" y="24"/>
              </a:cxn>
              <a:cxn ang="0">
                <a:pos x="96" y="30"/>
              </a:cxn>
            </a:cxnLst>
            <a:rect l="0" t="0" r="r" b="b"/>
            <a:pathLst>
              <a:path w="114" h="72">
                <a:moveTo>
                  <a:pt x="96" y="30"/>
                </a:move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8"/>
                </a:lnTo>
                <a:lnTo>
                  <a:pt x="114" y="48"/>
                </a:lnTo>
                <a:lnTo>
                  <a:pt x="114" y="48"/>
                </a:lnTo>
                <a:lnTo>
                  <a:pt x="114" y="48"/>
                </a:lnTo>
                <a:lnTo>
                  <a:pt x="114" y="48"/>
                </a:lnTo>
                <a:lnTo>
                  <a:pt x="114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2" y="60"/>
                </a:lnTo>
                <a:lnTo>
                  <a:pt x="72" y="60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6" y="54"/>
                </a:lnTo>
                <a:lnTo>
                  <a:pt x="6" y="54"/>
                </a:lnTo>
                <a:lnTo>
                  <a:pt x="6" y="54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12" y="36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6"/>
                </a:lnTo>
                <a:lnTo>
                  <a:pt x="30" y="36"/>
                </a:lnTo>
                <a:lnTo>
                  <a:pt x="30" y="36"/>
                </a:lnTo>
                <a:lnTo>
                  <a:pt x="30" y="36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6"/>
                </a:lnTo>
                <a:lnTo>
                  <a:pt x="30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54" y="0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8" name="Freeform 173"/>
          <p:cNvSpPr>
            <a:spLocks/>
          </p:cNvSpPr>
          <p:nvPr/>
        </p:nvSpPr>
        <p:spPr bwMode="auto">
          <a:xfrm>
            <a:off x="4843463" y="2619350"/>
            <a:ext cx="180975" cy="114300"/>
          </a:xfrm>
          <a:custGeom>
            <a:avLst/>
            <a:gdLst/>
            <a:ahLst/>
            <a:cxnLst>
              <a:cxn ang="0">
                <a:pos x="102" y="30"/>
              </a:cxn>
              <a:cxn ang="0">
                <a:pos x="108" y="30"/>
              </a:cxn>
              <a:cxn ang="0">
                <a:pos x="108" y="30"/>
              </a:cxn>
              <a:cxn ang="0">
                <a:pos x="114" y="36"/>
              </a:cxn>
              <a:cxn ang="0">
                <a:pos x="114" y="42"/>
              </a:cxn>
              <a:cxn ang="0">
                <a:pos x="114" y="48"/>
              </a:cxn>
              <a:cxn ang="0">
                <a:pos x="108" y="54"/>
              </a:cxn>
              <a:cxn ang="0">
                <a:pos x="108" y="54"/>
              </a:cxn>
              <a:cxn ang="0">
                <a:pos x="102" y="60"/>
              </a:cxn>
              <a:cxn ang="0">
                <a:pos x="96" y="60"/>
              </a:cxn>
              <a:cxn ang="0">
                <a:pos x="90" y="60"/>
              </a:cxn>
              <a:cxn ang="0">
                <a:pos x="84" y="60"/>
              </a:cxn>
              <a:cxn ang="0">
                <a:pos x="78" y="60"/>
              </a:cxn>
              <a:cxn ang="0">
                <a:pos x="72" y="60"/>
              </a:cxn>
              <a:cxn ang="0">
                <a:pos x="66" y="66"/>
              </a:cxn>
              <a:cxn ang="0">
                <a:pos x="66" y="66"/>
              </a:cxn>
              <a:cxn ang="0">
                <a:pos x="60" y="72"/>
              </a:cxn>
              <a:cxn ang="0">
                <a:pos x="54" y="72"/>
              </a:cxn>
              <a:cxn ang="0">
                <a:pos x="48" y="72"/>
              </a:cxn>
              <a:cxn ang="0">
                <a:pos x="42" y="72"/>
              </a:cxn>
              <a:cxn ang="0">
                <a:pos x="36" y="72"/>
              </a:cxn>
              <a:cxn ang="0">
                <a:pos x="30" y="72"/>
              </a:cxn>
              <a:cxn ang="0">
                <a:pos x="24" y="72"/>
              </a:cxn>
              <a:cxn ang="0">
                <a:pos x="18" y="72"/>
              </a:cxn>
              <a:cxn ang="0">
                <a:pos x="12" y="72"/>
              </a:cxn>
              <a:cxn ang="0">
                <a:pos x="12" y="66"/>
              </a:cxn>
              <a:cxn ang="0">
                <a:pos x="6" y="66"/>
              </a:cxn>
              <a:cxn ang="0">
                <a:pos x="6" y="60"/>
              </a:cxn>
              <a:cxn ang="0">
                <a:pos x="0" y="54"/>
              </a:cxn>
              <a:cxn ang="0">
                <a:pos x="6" y="48"/>
              </a:cxn>
              <a:cxn ang="0">
                <a:pos x="6" y="48"/>
              </a:cxn>
              <a:cxn ang="0">
                <a:pos x="6" y="42"/>
              </a:cxn>
              <a:cxn ang="0">
                <a:pos x="6" y="42"/>
              </a:cxn>
              <a:cxn ang="0">
                <a:pos x="6" y="36"/>
              </a:cxn>
              <a:cxn ang="0">
                <a:pos x="12" y="30"/>
              </a:cxn>
              <a:cxn ang="0">
                <a:pos x="18" y="30"/>
              </a:cxn>
              <a:cxn ang="0">
                <a:pos x="24" y="30"/>
              </a:cxn>
              <a:cxn ang="0">
                <a:pos x="30" y="30"/>
              </a:cxn>
              <a:cxn ang="0">
                <a:pos x="30" y="30"/>
              </a:cxn>
              <a:cxn ang="0">
                <a:pos x="30" y="24"/>
              </a:cxn>
              <a:cxn ang="0">
                <a:pos x="30" y="24"/>
              </a:cxn>
              <a:cxn ang="0">
                <a:pos x="30" y="18"/>
              </a:cxn>
              <a:cxn ang="0">
                <a:pos x="30" y="12"/>
              </a:cxn>
              <a:cxn ang="0">
                <a:pos x="36" y="6"/>
              </a:cxn>
              <a:cxn ang="0">
                <a:pos x="36" y="6"/>
              </a:cxn>
              <a:cxn ang="0">
                <a:pos x="42" y="0"/>
              </a:cxn>
              <a:cxn ang="0">
                <a:pos x="48" y="0"/>
              </a:cxn>
              <a:cxn ang="0">
                <a:pos x="54" y="6"/>
              </a:cxn>
              <a:cxn ang="0">
                <a:pos x="60" y="6"/>
              </a:cxn>
              <a:cxn ang="0">
                <a:pos x="60" y="12"/>
              </a:cxn>
              <a:cxn ang="0">
                <a:pos x="66" y="12"/>
              </a:cxn>
              <a:cxn ang="0">
                <a:pos x="66" y="12"/>
              </a:cxn>
              <a:cxn ang="0">
                <a:pos x="66" y="6"/>
              </a:cxn>
              <a:cxn ang="0">
                <a:pos x="72" y="6"/>
              </a:cxn>
              <a:cxn ang="0">
                <a:pos x="78" y="6"/>
              </a:cxn>
              <a:cxn ang="0">
                <a:pos x="84" y="6"/>
              </a:cxn>
              <a:cxn ang="0">
                <a:pos x="90" y="12"/>
              </a:cxn>
              <a:cxn ang="0">
                <a:pos x="90" y="18"/>
              </a:cxn>
              <a:cxn ang="0">
                <a:pos x="96" y="18"/>
              </a:cxn>
              <a:cxn ang="0">
                <a:pos x="96" y="24"/>
              </a:cxn>
              <a:cxn ang="0">
                <a:pos x="96" y="30"/>
              </a:cxn>
            </a:cxnLst>
            <a:rect l="0" t="0" r="r" b="b"/>
            <a:pathLst>
              <a:path w="114" h="72">
                <a:moveTo>
                  <a:pt x="96" y="30"/>
                </a:move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2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08" y="30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36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2"/>
                </a:lnTo>
                <a:lnTo>
                  <a:pt x="114" y="48"/>
                </a:lnTo>
                <a:lnTo>
                  <a:pt x="114" y="48"/>
                </a:lnTo>
                <a:lnTo>
                  <a:pt x="114" y="48"/>
                </a:lnTo>
                <a:lnTo>
                  <a:pt x="114" y="48"/>
                </a:lnTo>
                <a:lnTo>
                  <a:pt x="114" y="48"/>
                </a:lnTo>
                <a:lnTo>
                  <a:pt x="114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48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8" y="54"/>
                </a:lnTo>
                <a:lnTo>
                  <a:pt x="102" y="54"/>
                </a:lnTo>
                <a:lnTo>
                  <a:pt x="102" y="54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102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6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90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84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8" y="60"/>
                </a:lnTo>
                <a:lnTo>
                  <a:pt x="72" y="60"/>
                </a:lnTo>
                <a:lnTo>
                  <a:pt x="72" y="60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72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6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66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60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54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6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30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72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6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6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0" y="54"/>
                </a:lnTo>
                <a:lnTo>
                  <a:pt x="6" y="54"/>
                </a:lnTo>
                <a:lnTo>
                  <a:pt x="6" y="54"/>
                </a:lnTo>
                <a:lnTo>
                  <a:pt x="6" y="54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8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42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6" y="36"/>
                </a:lnTo>
                <a:lnTo>
                  <a:pt x="12" y="36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2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18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24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6"/>
                </a:lnTo>
                <a:lnTo>
                  <a:pt x="30" y="36"/>
                </a:lnTo>
                <a:lnTo>
                  <a:pt x="30" y="36"/>
                </a:lnTo>
                <a:lnTo>
                  <a:pt x="30" y="36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30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24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8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12"/>
                </a:lnTo>
                <a:lnTo>
                  <a:pt x="30" y="6"/>
                </a:lnTo>
                <a:lnTo>
                  <a:pt x="30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6"/>
                </a:lnTo>
                <a:lnTo>
                  <a:pt x="36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54" y="0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54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6"/>
                </a:lnTo>
                <a:lnTo>
                  <a:pt x="60" y="12"/>
                </a:lnTo>
                <a:lnTo>
                  <a:pt x="60" y="12"/>
                </a:lnTo>
                <a:lnTo>
                  <a:pt x="60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8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12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66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2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78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6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84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2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0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18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24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  <a:lnTo>
                  <a:pt x="96" y="30"/>
                </a:lnTo>
              </a:path>
            </a:pathLst>
          </a:custGeom>
          <a:noFill/>
          <a:ln w="19050" cap="flat">
            <a:solidFill>
              <a:srgbClr val="7F7F7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9" name="Rectangle 174"/>
          <p:cNvSpPr>
            <a:spLocks noChangeArrowheads="1"/>
          </p:cNvSpPr>
          <p:nvPr/>
        </p:nvSpPr>
        <p:spPr bwMode="auto">
          <a:xfrm>
            <a:off x="5186363" y="2143100"/>
            <a:ext cx="69410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Tone clouds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0" name="Rectangle 176"/>
          <p:cNvSpPr>
            <a:spLocks noChangeArrowheads="1"/>
          </p:cNvSpPr>
          <p:nvPr/>
        </p:nvSpPr>
        <p:spPr bwMode="auto">
          <a:xfrm>
            <a:off x="5186363" y="2609825"/>
            <a:ext cx="14382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Tone-cloud shaped noise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1" name="Rectangle 177"/>
          <p:cNvSpPr>
            <a:spLocks noChangeArrowheads="1"/>
          </p:cNvSpPr>
          <p:nvPr/>
        </p:nvSpPr>
        <p:spPr bwMode="auto">
          <a:xfrm>
            <a:off x="3357563" y="4981550"/>
            <a:ext cx="27908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Tone-cloud density (tones/oct/s)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2" name="Rectangle 178"/>
          <p:cNvSpPr>
            <a:spLocks noChangeArrowheads="1"/>
          </p:cNvSpPr>
          <p:nvPr/>
        </p:nvSpPr>
        <p:spPr bwMode="auto">
          <a:xfrm rot="16200000">
            <a:off x="1676401" y="3233713"/>
            <a:ext cx="10572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Sensitivity (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3" name="Rectangle 179"/>
          <p:cNvSpPr>
            <a:spLocks noChangeArrowheads="1"/>
          </p:cNvSpPr>
          <p:nvPr/>
        </p:nvSpPr>
        <p:spPr bwMode="auto">
          <a:xfrm rot="16200000">
            <a:off x="2105026" y="2755875"/>
            <a:ext cx="2095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d'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" name="Rectangle 180"/>
          <p:cNvSpPr>
            <a:spLocks noChangeArrowheads="1"/>
          </p:cNvSpPr>
          <p:nvPr/>
        </p:nvSpPr>
        <p:spPr bwMode="auto">
          <a:xfrm rot="16200000">
            <a:off x="2128838" y="2655863"/>
            <a:ext cx="1524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charset="0"/>
                <a:cs typeface="Arial" pitchFamily="34" charset="0"/>
              </a:rPr>
              <a:t>)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xt Box 3"/>
          <p:cNvSpPr txBox="1">
            <a:spLocks noChangeArrowheads="1"/>
          </p:cNvSpPr>
          <p:nvPr/>
        </p:nvSpPr>
        <p:spPr bwMode="auto">
          <a:xfrm>
            <a:off x="9525" y="5442313"/>
            <a:ext cx="89582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15000"/>
              </a:spcAft>
              <a:buFontTx/>
              <a:buChar char="•"/>
            </a:pPr>
            <a:r>
              <a:rPr lang="fr-FR" sz="2400" dirty="0"/>
              <a:t> Memory for dense and </a:t>
            </a:r>
            <a:r>
              <a:rPr lang="fr-FR" sz="2400" dirty="0" err="1"/>
              <a:t>sparse</a:t>
            </a:r>
            <a:r>
              <a:rPr lang="fr-FR" sz="2400" dirty="0"/>
              <a:t> </a:t>
            </a:r>
            <a:r>
              <a:rPr lang="fr-FR" sz="2400" dirty="0" err="1"/>
              <a:t>tone</a:t>
            </a:r>
            <a:r>
              <a:rPr lang="fr-FR" sz="2400" dirty="0"/>
              <a:t> </a:t>
            </a:r>
            <a:r>
              <a:rPr lang="fr-FR" sz="2400" dirty="0" err="1"/>
              <a:t>clouds</a:t>
            </a:r>
            <a:endParaRPr lang="fr-FR" sz="1200" dirty="0"/>
          </a:p>
        </p:txBody>
      </p:sp>
      <p:sp>
        <p:nvSpPr>
          <p:cNvPr id="176" name="Text Box 5">
            <a:extLst>
              <a:ext uri="{FF2B5EF4-FFF2-40B4-BE49-F238E27FC236}">
                <a16:creationId xmlns:a16="http://schemas.microsoft.com/office/drawing/2014/main" id="{0281764C-37E0-664E-924F-504C65716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79350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Agus</a:t>
            </a:r>
            <a:r>
              <a:rPr lang="en-US" sz="1200" i="1" dirty="0"/>
              <a:t> &amp; </a:t>
            </a:r>
            <a:r>
              <a:rPr lang="en-US" sz="1200" i="1" dirty="0" err="1"/>
              <a:t>Pressnitzer</a:t>
            </a:r>
            <a:r>
              <a:rPr lang="en-US" sz="1200" i="1" dirty="0"/>
              <a:t>, J. </a:t>
            </a:r>
            <a:r>
              <a:rPr lang="en-US" sz="1200" i="1" dirty="0" err="1"/>
              <a:t>Acoust</a:t>
            </a:r>
            <a:r>
              <a:rPr lang="en-US" sz="1200" i="1" dirty="0"/>
              <a:t>. Soc. Am., 2021</a:t>
            </a:r>
          </a:p>
        </p:txBody>
      </p:sp>
    </p:spTree>
    <p:extLst>
      <p:ext uri="{BB962C8B-B14F-4D97-AF65-F5344CB8AC3E}">
        <p14:creationId xmlns:p14="http://schemas.microsoft.com/office/powerpoint/2010/main" val="14625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Memory for textures </a:t>
            </a:r>
            <a:endParaRPr lang="en-US" sz="36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2" name="Line 35"/>
          <p:cNvSpPr>
            <a:spLocks noChangeShapeType="1"/>
          </p:cNvSpPr>
          <p:nvPr/>
        </p:nvSpPr>
        <p:spPr bwMode="auto">
          <a:xfrm>
            <a:off x="2576513" y="187640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5" name="Text Box 5"/>
          <p:cNvSpPr txBox="1">
            <a:spLocks noChangeArrowheads="1"/>
          </p:cNvSpPr>
          <p:nvPr/>
        </p:nvSpPr>
        <p:spPr bwMode="auto">
          <a:xfrm>
            <a:off x="304800" y="6591225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With B.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Bastug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V. Rajendran, R. Bianco, &amp; M. Chait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500" y="4149080"/>
            <a:ext cx="630070" cy="675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2021ED-3A39-D441-BB1D-0E7EEA9B3D12}"/>
              </a:ext>
            </a:extLst>
          </p:cNvPr>
          <p:cNvGrpSpPr/>
          <p:nvPr/>
        </p:nvGrpSpPr>
        <p:grpSpPr>
          <a:xfrm>
            <a:off x="-28816" y="1613083"/>
            <a:ext cx="3291840" cy="2802587"/>
            <a:chOff x="-28816" y="1613083"/>
            <a:chExt cx="3291840" cy="28025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B4F308-B435-2B49-BC13-126478E358C4}"/>
                </a:ext>
              </a:extLst>
            </p:cNvPr>
            <p:cNvSpPr txBox="1"/>
            <p:nvPr/>
          </p:nvSpPr>
          <p:spPr>
            <a:xfrm>
              <a:off x="1325999" y="161308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Fire</a:t>
              </a:r>
            </a:p>
          </p:txBody>
        </p:sp>
        <p:pic>
          <p:nvPicPr>
            <p:cNvPr id="12" name="Picture 11">
              <a:hlinkClick r:id="" action="ppaction://noaction">
                <a:snd r:embed="rId3" name="Fire_Rep.wav"/>
              </a:hlinkClick>
              <a:extLst>
                <a:ext uri="{FF2B5EF4-FFF2-40B4-BE49-F238E27FC236}">
                  <a16:creationId xmlns:a16="http://schemas.microsoft.com/office/drawing/2014/main" id="{D6A22146-DBA5-754A-A8AD-AF3A88F1B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8816" y="1946790"/>
              <a:ext cx="3291840" cy="246888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1EB8A5-5558-9A45-9561-5DC796BF6419}"/>
              </a:ext>
            </a:extLst>
          </p:cNvPr>
          <p:cNvGrpSpPr/>
          <p:nvPr/>
        </p:nvGrpSpPr>
        <p:grpSpPr>
          <a:xfrm>
            <a:off x="2986382" y="1613083"/>
            <a:ext cx="3291840" cy="2802587"/>
            <a:chOff x="2986382" y="1613083"/>
            <a:chExt cx="3291840" cy="28025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14598B-2EA6-6E47-A688-EB06712D515B}"/>
                </a:ext>
              </a:extLst>
            </p:cNvPr>
            <p:cNvSpPr txBox="1"/>
            <p:nvPr/>
          </p:nvSpPr>
          <p:spPr>
            <a:xfrm>
              <a:off x="4168073" y="1613083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Stream</a:t>
              </a:r>
            </a:p>
          </p:txBody>
        </p:sp>
        <p:pic>
          <p:nvPicPr>
            <p:cNvPr id="14" name="Picture 13">
              <a:hlinkClick r:id="" action="ppaction://noaction">
                <a:snd r:embed="rId5" name="Stream_Rep.wav"/>
              </a:hlinkClick>
              <a:extLst>
                <a:ext uri="{FF2B5EF4-FFF2-40B4-BE49-F238E27FC236}">
                  <a16:creationId xmlns:a16="http://schemas.microsoft.com/office/drawing/2014/main" id="{60D07B60-8D7D-3E4B-96E5-765C3B0A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6382" y="1946790"/>
              <a:ext cx="3291840" cy="246888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AD87FB-AD40-E748-9010-9A987C946A53}"/>
              </a:ext>
            </a:extLst>
          </p:cNvPr>
          <p:cNvGrpSpPr/>
          <p:nvPr/>
        </p:nvGrpSpPr>
        <p:grpSpPr>
          <a:xfrm>
            <a:off x="6001580" y="1613083"/>
            <a:ext cx="3291840" cy="2802587"/>
            <a:chOff x="6001580" y="1613083"/>
            <a:chExt cx="3291840" cy="28025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6DE90E-CC20-CA4A-857D-EF8DEDCD49E5}"/>
                </a:ext>
              </a:extLst>
            </p:cNvPr>
            <p:cNvSpPr txBox="1"/>
            <p:nvPr/>
          </p:nvSpPr>
          <p:spPr>
            <a:xfrm>
              <a:off x="7292275" y="161308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Wind</a:t>
              </a:r>
            </a:p>
          </p:txBody>
        </p:sp>
        <p:pic>
          <p:nvPicPr>
            <p:cNvPr id="16" name="Picture 15">
              <a:hlinkClick r:id="" action="ppaction://noaction">
                <a:snd r:embed="rId7" name="Wind_Rep.wav"/>
              </a:hlinkClick>
              <a:extLst>
                <a:ext uri="{FF2B5EF4-FFF2-40B4-BE49-F238E27FC236}">
                  <a16:creationId xmlns:a16="http://schemas.microsoft.com/office/drawing/2014/main" id="{B8822FC5-4285-1F4C-B19F-6C9D51FA0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01580" y="1946790"/>
              <a:ext cx="3291840" cy="2468880"/>
            </a:xfrm>
            <a:prstGeom prst="rect">
              <a:avLst/>
            </a:prstGeom>
          </p:spPr>
        </p:pic>
      </p:grpSp>
      <p:sp>
        <p:nvSpPr>
          <p:cNvPr id="25" name="Text Box 3">
            <a:extLst>
              <a:ext uri="{FF2B5EF4-FFF2-40B4-BE49-F238E27FC236}">
                <a16:creationId xmlns:a16="http://schemas.microsoft.com/office/drawing/2014/main" id="{53FD2839-EC89-8C40-8BCA-C5D366801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" y="5442313"/>
            <a:ext cx="89582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15000"/>
              </a:spcAft>
              <a:buFontTx/>
              <a:buChar char="•"/>
            </a:pPr>
            <a:r>
              <a:rPr lang="fr-FR" sz="2400" dirty="0"/>
              <a:t> </a:t>
            </a:r>
            <a:r>
              <a:rPr lang="fr-FR" sz="2400" dirty="0" err="1"/>
              <a:t>Statistics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natural</a:t>
            </a:r>
            <a:r>
              <a:rPr lang="fr-FR" sz="2400" dirty="0"/>
              <a:t> </a:t>
            </a:r>
            <a:r>
              <a:rPr lang="fr-FR" sz="2400" dirty="0" err="1"/>
              <a:t>sounds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46928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Memory for textures</a:t>
            </a:r>
          </a:p>
        </p:txBody>
      </p:sp>
      <p:sp>
        <p:nvSpPr>
          <p:cNvPr id="183" name="Text Box 3"/>
          <p:cNvSpPr txBox="1">
            <a:spLocks noChangeArrowheads="1"/>
          </p:cNvSpPr>
          <p:nvPr/>
        </p:nvSpPr>
        <p:spPr bwMode="auto">
          <a:xfrm>
            <a:off x="9525" y="5442313"/>
            <a:ext cx="89582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15000"/>
              </a:spcAft>
              <a:buFontTx/>
              <a:buChar char="•"/>
            </a:pPr>
            <a:r>
              <a:rPr lang="fr-FR" sz="2400" dirty="0"/>
              <a:t> Memory for short and long duration textures</a:t>
            </a:r>
          </a:p>
        </p:txBody>
      </p:sp>
      <p:sp>
        <p:nvSpPr>
          <p:cNvPr id="176" name="Text Box 5">
            <a:extLst>
              <a:ext uri="{FF2B5EF4-FFF2-40B4-BE49-F238E27FC236}">
                <a16:creationId xmlns:a16="http://schemas.microsoft.com/office/drawing/2014/main" id="{C2EEE025-3D72-294C-BF4A-F8B3DD1DC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91225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With B.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Bastug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V. Rajendran, R. Bianco, &amp; M. Chait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9F968-C9FB-B247-AE01-B5E9899B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97" y="1429717"/>
            <a:ext cx="3947800" cy="34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9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Memory for time patterns</a:t>
            </a:r>
            <a:endParaRPr lang="en-US" sz="36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40700" y="1549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1800" y="139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hlinkClick r:id="" action="ppaction://noaction">
              <a:snd r:embed="rId3" name="poiss_5.wav"/>
            </a:hlinkClick>
            <a:extLst>
              <a:ext uri="{FF2B5EF4-FFF2-40B4-BE49-F238E27FC236}">
                <a16:creationId xmlns:a16="http://schemas.microsoft.com/office/drawing/2014/main" id="{5BC09C5A-64DA-4A44-ACD7-53F09EA73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1" y="2256748"/>
            <a:ext cx="3284460" cy="238650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39163AC-3F0E-E14A-9D4E-0C7C869145A3}"/>
              </a:ext>
            </a:extLst>
          </p:cNvPr>
          <p:cNvGrpSpPr/>
          <p:nvPr/>
        </p:nvGrpSpPr>
        <p:grpSpPr>
          <a:xfrm>
            <a:off x="3474466" y="1315609"/>
            <a:ext cx="5693284" cy="2380655"/>
            <a:chOff x="3474466" y="1315609"/>
            <a:chExt cx="5693284" cy="23806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03B09D-6D2B-FD4C-97CE-B377BBB91BBE}"/>
                </a:ext>
              </a:extLst>
            </p:cNvPr>
            <p:cNvSpPr txBox="1"/>
            <p:nvPr/>
          </p:nvSpPr>
          <p:spPr>
            <a:xfrm>
              <a:off x="4276667" y="3049933"/>
              <a:ext cx="4891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0000"/>
                  </a:solidFill>
                </a:rPr>
                <a:t>Electric stimulation </a:t>
              </a:r>
              <a:r>
                <a:rPr lang="fr-FR" dirty="0" err="1">
                  <a:solidFill>
                    <a:srgbClr val="000000"/>
                  </a:solidFill>
                </a:rPr>
                <a:t>through</a:t>
              </a:r>
              <a:r>
                <a:rPr lang="fr-FR" dirty="0">
                  <a:solidFill>
                    <a:srgbClr val="000000"/>
                  </a:solidFill>
                </a:rPr>
                <a:t> a </a:t>
              </a:r>
              <a:r>
                <a:rPr lang="fr-FR" dirty="0" err="1">
                  <a:solidFill>
                    <a:srgbClr val="000000"/>
                  </a:solidFill>
                </a:rPr>
                <a:t>cochlear</a:t>
              </a:r>
              <a:r>
                <a:rPr lang="fr-FR" dirty="0">
                  <a:solidFill>
                    <a:srgbClr val="000000"/>
                  </a:solidFill>
                </a:rPr>
                <a:t> implant</a:t>
              </a:r>
            </a:p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951193E-7E5B-9742-B369-673A893F09CA}"/>
                </a:ext>
              </a:extLst>
            </p:cNvPr>
            <p:cNvGrpSpPr/>
            <p:nvPr/>
          </p:nvGrpSpPr>
          <p:grpSpPr>
            <a:xfrm>
              <a:off x="3474466" y="1315609"/>
              <a:ext cx="4666234" cy="2241268"/>
              <a:chOff x="3474466" y="1315609"/>
              <a:chExt cx="4666234" cy="224126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2B151C3-E80D-C540-9F6A-6221F623E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1710" y="1315609"/>
                <a:ext cx="2668990" cy="1774878"/>
              </a:xfrm>
              <a:prstGeom prst="rect">
                <a:avLst/>
              </a:prstGeom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30A5AF2-E085-2843-8EB9-B3565B0A04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4466" y="2363623"/>
                <a:ext cx="1631924" cy="119325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B4C939-8F7C-F647-A503-344F066EC9E1}"/>
              </a:ext>
            </a:extLst>
          </p:cNvPr>
          <p:cNvGrpSpPr/>
          <p:nvPr/>
        </p:nvGrpSpPr>
        <p:grpSpPr>
          <a:xfrm>
            <a:off x="3487891" y="3628126"/>
            <a:ext cx="5537735" cy="3249276"/>
            <a:chOff x="3487891" y="3628126"/>
            <a:chExt cx="5537735" cy="3249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0CD21E-6C28-1242-B061-91DF51F35F0D}"/>
                </a:ext>
              </a:extLst>
            </p:cNvPr>
            <p:cNvSpPr txBox="1"/>
            <p:nvPr/>
          </p:nvSpPr>
          <p:spPr>
            <a:xfrm>
              <a:off x="4799251" y="6231071"/>
              <a:ext cx="42263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0000"/>
                  </a:solidFill>
                </a:rPr>
                <a:t> Audio clicks, light flashes, </a:t>
              </a:r>
              <a:r>
                <a:rPr lang="fr-FR" dirty="0" err="1">
                  <a:solidFill>
                    <a:srgbClr val="000000"/>
                  </a:solidFill>
                </a:rPr>
                <a:t>touch</a:t>
              </a:r>
              <a:r>
                <a:rPr lang="fr-FR" dirty="0">
                  <a:solidFill>
                    <a:srgbClr val="000000"/>
                  </a:solidFill>
                </a:rPr>
                <a:t> pulses</a:t>
              </a:r>
            </a:p>
            <a:p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5A70B9C-A08E-0741-BDD6-16C4734AE17D}"/>
                </a:ext>
              </a:extLst>
            </p:cNvPr>
            <p:cNvGrpSpPr/>
            <p:nvPr/>
          </p:nvGrpSpPr>
          <p:grpSpPr>
            <a:xfrm>
              <a:off x="3487891" y="3628126"/>
              <a:ext cx="5133595" cy="2645269"/>
              <a:chOff x="3487891" y="3628126"/>
              <a:chExt cx="5133595" cy="2645269"/>
            </a:xfrm>
          </p:grpSpPr>
          <p:pic>
            <p:nvPicPr>
              <p:cNvPr id="20" name="Picture 19" descr="IMG_4062.JPG">
                <a:extLst>
                  <a:ext uri="{FF2B5EF4-FFF2-40B4-BE49-F238E27FC236}">
                    <a16:creationId xmlns:a16="http://schemas.microsoft.com/office/drawing/2014/main" id="{52287D16-1FE5-8F4E-AFBC-1C630F4E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4487" y="3695646"/>
                <a:ext cx="3436999" cy="2577749"/>
              </a:xfrm>
              <a:prstGeom prst="rect">
                <a:avLst/>
              </a:prstGeom>
            </p:spPr>
          </p:pic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8951BEC-6E52-C542-A289-602FC9309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7891" y="3628126"/>
                <a:ext cx="1479524" cy="10408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 Box 3">
            <a:extLst>
              <a:ext uri="{FF2B5EF4-FFF2-40B4-BE49-F238E27FC236}">
                <a16:creationId xmlns:a16="http://schemas.microsoft.com/office/drawing/2014/main" id="{755C9C13-29A0-FF40-BC81-609AC2992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" y="5442313"/>
            <a:ext cx="8958263" cy="461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15000"/>
              </a:spcAft>
              <a:buFontTx/>
              <a:buChar char="•"/>
            </a:pPr>
            <a:r>
              <a:rPr lang="fr-FR" sz="2400" dirty="0"/>
              <a:t> </a:t>
            </a:r>
            <a:r>
              <a:rPr lang="fr-FR" sz="2400" dirty="0" err="1"/>
              <a:t>Stochastic</a:t>
            </a:r>
            <a:r>
              <a:rPr lang="fr-FR" sz="2400" dirty="0"/>
              <a:t> time patterns</a:t>
            </a:r>
          </a:p>
        </p:txBody>
      </p:sp>
    </p:spTree>
    <p:extLst>
      <p:ext uri="{BB962C8B-B14F-4D97-AF65-F5344CB8AC3E}">
        <p14:creationId xmlns:p14="http://schemas.microsoft.com/office/powerpoint/2010/main" val="7149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Memory for time patterns</a:t>
            </a:r>
            <a:endParaRPr lang="en-US" sz="36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2" name="Line 35"/>
          <p:cNvSpPr>
            <a:spLocks noChangeShapeType="1"/>
          </p:cNvSpPr>
          <p:nvPr/>
        </p:nvSpPr>
        <p:spPr bwMode="auto">
          <a:xfrm>
            <a:off x="2576513" y="1876400"/>
            <a:ext cx="1588" cy="1588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" name="Text Box 3"/>
          <p:cNvSpPr txBox="1">
            <a:spLocks noChangeArrowheads="1"/>
          </p:cNvSpPr>
          <p:nvPr/>
        </p:nvSpPr>
        <p:spPr bwMode="auto">
          <a:xfrm>
            <a:off x="9525" y="5442313"/>
            <a:ext cx="8958263" cy="8863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fr-FR" sz="2400" dirty="0">
                <a:solidFill>
                  <a:srgbClr val="000000"/>
                </a:solidFill>
                <a:latin typeface="Arial" charset="0"/>
              </a:rPr>
              <a:t> Memory for time patterns in </a:t>
            </a:r>
            <a:r>
              <a:rPr lang="fr-FR" sz="2400" dirty="0" err="1">
                <a:solidFill>
                  <a:srgbClr val="000000"/>
                </a:solidFill>
                <a:latin typeface="Arial" charset="0"/>
              </a:rPr>
              <a:t>acoustic</a:t>
            </a:r>
            <a:r>
              <a:rPr lang="fr-FR" sz="2400" dirty="0">
                <a:solidFill>
                  <a:srgbClr val="000000"/>
                </a:solidFill>
                <a:latin typeface="Arial" charset="0"/>
              </a:rPr>
              <a:t> and </a:t>
            </a:r>
            <a:r>
              <a:rPr lang="fr-FR" sz="2400" dirty="0" err="1">
                <a:solidFill>
                  <a:srgbClr val="000000"/>
                </a:solidFill>
                <a:latin typeface="Arial" charset="0"/>
              </a:rPr>
              <a:t>electric</a:t>
            </a:r>
            <a:r>
              <a:rPr lang="fr-FR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Arial" charset="0"/>
              </a:rPr>
              <a:t>hearing</a:t>
            </a:r>
            <a:endParaRPr lang="fr-FR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fr-FR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Arial" charset="0"/>
              </a:rPr>
              <a:t>Also</a:t>
            </a:r>
            <a:r>
              <a:rPr lang="fr-FR" sz="2400" dirty="0">
                <a:solidFill>
                  <a:srgbClr val="000000"/>
                </a:solidFill>
                <a:latin typeface="Arial" charset="0"/>
              </a:rPr>
              <a:t> for vision and </a:t>
            </a:r>
            <a:r>
              <a:rPr lang="fr-FR" sz="2400" dirty="0" err="1">
                <a:solidFill>
                  <a:srgbClr val="000000"/>
                </a:solidFill>
                <a:latin typeface="Arial" charset="0"/>
              </a:rPr>
              <a:t>touch</a:t>
            </a:r>
            <a:endParaRPr lang="fr-FR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5" name="Text Box 5"/>
          <p:cNvSpPr txBox="1">
            <a:spLocks noChangeArrowheads="1"/>
          </p:cNvSpPr>
          <p:nvPr/>
        </p:nvSpPr>
        <p:spPr bwMode="auto">
          <a:xfrm>
            <a:off x="304800" y="6228502"/>
            <a:ext cx="88757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Kang,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Macherey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Roman, &amp;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Pressnitzer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J.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Acoust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. Soc. Am., 2021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Kang,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Lancelin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&amp;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Pressnitzer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Neuroscience, 2018 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Kang,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Agus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 &amp;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Pressnitzer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J.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Acoust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. Soc. Am.,2017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500" y="4149080"/>
            <a:ext cx="630070" cy="675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4332A-ED76-7E45-BAEE-03F47413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49996"/>
            <a:ext cx="4136695" cy="3170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D54D3-855E-154C-997F-25657A0B5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132" y="1886722"/>
            <a:ext cx="3472719" cy="24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3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Memory during sleep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04800" y="6584950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Andrillon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Pressnitzer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Léger, &amp;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Kouider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Nature Communications, 2017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500" y="6027675"/>
            <a:ext cx="7785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REM induces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learning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, NREM induces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suppression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1043735"/>
            <a:ext cx="6178528" cy="18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610" y="3023955"/>
            <a:ext cx="6822250" cy="29175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26995" y="2978950"/>
            <a:ext cx="3420380" cy="29703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91880" y="5949280"/>
            <a:ext cx="4095455" cy="6576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5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Neural correlates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04800" y="6032002"/>
            <a:ext cx="88757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endParaRPr lang="en-US" sz="1200" i="1" dirty="0">
              <a:solidFill>
                <a:srgbClr val="000000"/>
              </a:solidFill>
            </a:endParaRP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 sz="1200" i="1" dirty="0">
              <a:solidFill>
                <a:srgbClr val="000000"/>
              </a:solidFill>
              <a:latin typeface="Arial" charset="0"/>
            </a:endParaRP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Andrillon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Agus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Kouider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 &amp; </a:t>
            </a:r>
            <a:r>
              <a:rPr lang="en-US" sz="1200" i="1" dirty="0" err="1">
                <a:solidFill>
                  <a:srgbClr val="000000"/>
                </a:solidFill>
                <a:latin typeface="Arial" charset="0"/>
              </a:rPr>
              <a:t>Pressnitzer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, Curr</a:t>
            </a:r>
            <a:r>
              <a:rPr lang="en-US" sz="1200" i="1" dirty="0">
                <a:solidFill>
                  <a:srgbClr val="000000"/>
                </a:solidFill>
              </a:rPr>
              <a:t>ent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 Biology, 2015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i="1" dirty="0"/>
              <a:t>Kumar, Bonnici, </a:t>
            </a:r>
            <a:r>
              <a:rPr lang="en-US" sz="1200" i="1" dirty="0" err="1"/>
              <a:t>Teki</a:t>
            </a:r>
            <a:r>
              <a:rPr lang="en-US" sz="1200" i="1" dirty="0"/>
              <a:t>, </a:t>
            </a:r>
            <a:r>
              <a:rPr lang="en-US" sz="1200" i="1" dirty="0" err="1"/>
              <a:t>Agus</a:t>
            </a:r>
            <a:r>
              <a:rPr lang="en-US" sz="1200" i="1" dirty="0"/>
              <a:t>, </a:t>
            </a:r>
            <a:r>
              <a:rPr lang="en-US" sz="1200" i="1" dirty="0" err="1"/>
              <a:t>Pressnitzer</a:t>
            </a:r>
            <a:r>
              <a:rPr lang="en-US" sz="1200" i="1" dirty="0"/>
              <a:t>, Maguire, &amp; Griffiths, Phil Trans Royal Soc B, 2014</a:t>
            </a:r>
          </a:p>
        </p:txBody>
      </p:sp>
      <p:sp>
        <p:nvSpPr>
          <p:cNvPr id="246" name="Text Box 2">
            <a:extLst>
              <a:ext uri="{FF2B5EF4-FFF2-40B4-BE49-F238E27FC236}">
                <a16:creationId xmlns:a16="http://schemas.microsoft.com/office/drawing/2014/main" id="{0793E190-7508-DE4B-B2F3-9BE713CF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39" y="5145721"/>
            <a:ext cx="90630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Neural </a:t>
            </a:r>
            <a:r>
              <a:rPr lang="es-ES" sz="2400" dirty="0" err="1"/>
              <a:t>correlates</a:t>
            </a:r>
            <a:r>
              <a:rPr lang="es-ES" sz="2400" dirty="0"/>
              <a:t> </a:t>
            </a:r>
            <a:r>
              <a:rPr lang="es-ES" sz="2400" dirty="0" err="1"/>
              <a:t>suggest</a:t>
            </a:r>
            <a:r>
              <a:rPr lang="es-ES" sz="2400" dirty="0"/>
              <a:t> </a:t>
            </a:r>
            <a:r>
              <a:rPr lang="es-ES" sz="2400" dirty="0" err="1"/>
              <a:t>rapid</a:t>
            </a:r>
            <a:r>
              <a:rPr lang="es-ES" sz="2400" dirty="0"/>
              <a:t> </a:t>
            </a:r>
            <a:r>
              <a:rPr lang="es-ES" sz="2400" dirty="0" err="1"/>
              <a:t>plasticity</a:t>
            </a:r>
            <a:r>
              <a:rPr lang="es-ES" sz="2400" dirty="0"/>
              <a:t> in </a:t>
            </a:r>
            <a:r>
              <a:rPr lang="es-ES" sz="2400" dirty="0" err="1"/>
              <a:t>sensory</a:t>
            </a:r>
            <a:r>
              <a:rPr lang="es-ES" sz="2400" dirty="0"/>
              <a:t> </a:t>
            </a:r>
            <a:r>
              <a:rPr lang="es-ES" sz="2400" dirty="0" err="1"/>
              <a:t>regions</a:t>
            </a:r>
            <a:r>
              <a:rPr lang="es-ES" sz="2400" dirty="0"/>
              <a:t> </a:t>
            </a:r>
            <a:br>
              <a:rPr lang="es-ES" sz="2400" dirty="0"/>
            </a:br>
            <a:r>
              <a:rPr lang="es-ES" sz="1200" dirty="0"/>
              <a:t>(</a:t>
            </a:r>
            <a:r>
              <a:rPr lang="es-ES" sz="1200" dirty="0" err="1"/>
              <a:t>see</a:t>
            </a:r>
            <a:r>
              <a:rPr lang="es-ES" sz="1200" dirty="0"/>
              <a:t> </a:t>
            </a:r>
            <a:r>
              <a:rPr lang="es-ES" sz="1200" dirty="0" err="1"/>
              <a:t>also</a:t>
            </a:r>
            <a:r>
              <a:rPr lang="es-ES" sz="1200" dirty="0"/>
              <a:t> </a:t>
            </a:r>
            <a:r>
              <a:rPr lang="es-ES" sz="1200" dirty="0" err="1"/>
              <a:t>Luo</a:t>
            </a:r>
            <a:r>
              <a:rPr lang="es-ES" sz="1200" dirty="0"/>
              <a:t> et al., </a:t>
            </a:r>
            <a:r>
              <a:rPr lang="es-ES" sz="1200" dirty="0" err="1"/>
              <a:t>Curr</a:t>
            </a:r>
            <a:r>
              <a:rPr lang="es-ES" sz="1200" dirty="0"/>
              <a:t> </a:t>
            </a:r>
            <a:r>
              <a:rPr lang="es-ES" sz="1200" dirty="0" err="1"/>
              <a:t>Biol</a:t>
            </a:r>
            <a:r>
              <a:rPr lang="es-ES" sz="1200" dirty="0"/>
              <a:t>, 2013;</a:t>
            </a:r>
            <a:r>
              <a:rPr lang="fr-FR" sz="1200" dirty="0">
                <a:solidFill>
                  <a:srgbClr val="000000"/>
                </a:solidFill>
              </a:rPr>
              <a:t> Bianco et al., </a:t>
            </a:r>
            <a:r>
              <a:rPr lang="fr-FR" sz="1200" dirty="0" err="1">
                <a:solidFill>
                  <a:srgbClr val="000000"/>
                </a:solidFill>
              </a:rPr>
              <a:t>eLife</a:t>
            </a:r>
            <a:r>
              <a:rPr lang="fr-FR" sz="1200" dirty="0">
                <a:solidFill>
                  <a:srgbClr val="000000"/>
                </a:solidFill>
              </a:rPr>
              <a:t>, 2020, Hermann et al., </a:t>
            </a:r>
            <a:r>
              <a:rPr lang="fr-FR" sz="1200" dirty="0" err="1">
                <a:solidFill>
                  <a:srgbClr val="000000"/>
                </a:solidFill>
              </a:rPr>
              <a:t>NeuroImage</a:t>
            </a:r>
            <a:r>
              <a:rPr lang="fr-FR" sz="1200" dirty="0">
                <a:solidFill>
                  <a:srgbClr val="000000"/>
                </a:solidFill>
              </a:rPr>
              <a:t>, 2021)</a:t>
            </a:r>
            <a:endParaRPr lang="es-E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81E5C-3680-4A43-A5F1-41721822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78" y="1644062"/>
            <a:ext cx="2749606" cy="258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4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FFFF"/>
                </a:solidFill>
                <a:latin typeface="Arial" charset="0"/>
              </a:rPr>
              <a:t>Memory for noise</a:t>
            </a: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80963" y="2354263"/>
            <a:ext cx="89757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Rapid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formation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of “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latent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”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memories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after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repetition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Unsupervised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/incidental,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without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focused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attention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Neural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correlates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from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sensory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cortex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-&gt;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Auditory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experience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constantly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shapes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auditory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processing</a:t>
            </a:r>
            <a:endParaRPr lang="es-ES" sz="2400" i="1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	</a:t>
            </a:r>
            <a:r>
              <a:rPr lang="es-ES" sz="2400" dirty="0">
                <a:solidFill>
                  <a:srgbClr val="808080"/>
                </a:solidFill>
                <a:latin typeface="Arial" charset="0"/>
              </a:rPr>
              <a:t>	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01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250825" y="2082800"/>
            <a:ext cx="11080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 1</a:t>
            </a:r>
          </a:p>
        </p:txBody>
      </p:sp>
      <p:pic>
        <p:nvPicPr>
          <p:cNvPr id="14352" name="Picture 7" descr="sketch_wavefor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" y="3060700"/>
            <a:ext cx="338772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e 20"/>
          <p:cNvGrpSpPr/>
          <p:nvPr/>
        </p:nvGrpSpPr>
        <p:grpSpPr>
          <a:xfrm>
            <a:off x="1520825" y="2082800"/>
            <a:ext cx="1108075" cy="1230313"/>
            <a:chOff x="1520825" y="2082800"/>
            <a:chExt cx="1108075" cy="1230313"/>
          </a:xfrm>
        </p:grpSpPr>
        <p:sp>
          <p:nvSpPr>
            <p:cNvPr id="14340" name="Text Box 4"/>
            <p:cNvSpPr txBox="1">
              <a:spLocks noChangeArrowheads="1"/>
            </p:cNvSpPr>
            <p:nvPr/>
          </p:nvSpPr>
          <p:spPr bwMode="auto">
            <a:xfrm>
              <a:off x="1520825" y="2082800"/>
              <a:ext cx="1108075" cy="376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Source 2</a:t>
              </a:r>
            </a:p>
          </p:txBody>
        </p:sp>
        <p:sp>
          <p:nvSpPr>
            <p:cNvPr id="14354" name="Line 9"/>
            <p:cNvSpPr>
              <a:spLocks noChangeShapeType="1"/>
            </p:cNvSpPr>
            <p:nvPr/>
          </p:nvSpPr>
          <p:spPr bwMode="auto">
            <a:xfrm>
              <a:off x="2044700" y="2641600"/>
              <a:ext cx="0" cy="671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2590800" y="2082800"/>
            <a:ext cx="1346200" cy="1237456"/>
            <a:chOff x="2590800" y="2082800"/>
            <a:chExt cx="1346200" cy="1237456"/>
          </a:xfrm>
        </p:grpSpPr>
        <p:sp>
          <p:nvSpPr>
            <p:cNvPr id="14341" name="Text Box 5"/>
            <p:cNvSpPr txBox="1">
              <a:spLocks noChangeArrowheads="1"/>
            </p:cNvSpPr>
            <p:nvPr/>
          </p:nvSpPr>
          <p:spPr bwMode="auto">
            <a:xfrm>
              <a:off x="2790825" y="2082800"/>
              <a:ext cx="1146175" cy="376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Source N</a:t>
              </a:r>
            </a:p>
          </p:txBody>
        </p:sp>
        <p:sp>
          <p:nvSpPr>
            <p:cNvPr id="14355" name="Line 10"/>
            <p:cNvSpPr>
              <a:spLocks noChangeShapeType="1"/>
            </p:cNvSpPr>
            <p:nvPr/>
          </p:nvSpPr>
          <p:spPr bwMode="auto">
            <a:xfrm flipH="1">
              <a:off x="2590800" y="2641600"/>
              <a:ext cx="812800" cy="6786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56" name="Line 11"/>
          <p:cNvSpPr>
            <a:spLocks noChangeShapeType="1"/>
          </p:cNvSpPr>
          <p:nvPr/>
        </p:nvSpPr>
        <p:spPr bwMode="auto">
          <a:xfrm>
            <a:off x="660400" y="2648744"/>
            <a:ext cx="812800" cy="6786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2940" name="Line 12"/>
          <p:cNvSpPr>
            <a:spLocks noChangeShapeType="1"/>
          </p:cNvSpPr>
          <p:nvPr/>
        </p:nvSpPr>
        <p:spPr bwMode="auto">
          <a:xfrm>
            <a:off x="3581400" y="4318000"/>
            <a:ext cx="9906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13"/>
          <p:cNvGrpSpPr>
            <a:grpSpLocks/>
          </p:cNvGrpSpPr>
          <p:nvPr/>
        </p:nvGrpSpPr>
        <p:grpSpPr bwMode="auto">
          <a:xfrm>
            <a:off x="5413375" y="2498725"/>
            <a:ext cx="3444875" cy="2947988"/>
            <a:chOff x="3450" y="2174"/>
            <a:chExt cx="2170" cy="1857"/>
          </a:xfrm>
        </p:grpSpPr>
        <p:pic>
          <p:nvPicPr>
            <p:cNvPr id="25" name="Picture 14"/>
            <p:cNvPicPr>
              <a:picLocks noChangeAspect="1" noChangeArrowheads="1"/>
            </p:cNvPicPr>
            <p:nvPr/>
          </p:nvPicPr>
          <p:blipFill>
            <a:blip r:embed="rId3"/>
            <a:srcRect t="249" b="427"/>
            <a:stretch>
              <a:fillRect/>
            </a:stretch>
          </p:blipFill>
          <p:spPr bwMode="auto">
            <a:xfrm>
              <a:off x="3450" y="2174"/>
              <a:ext cx="1173" cy="1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5"/>
            <p:cNvPicPr>
              <a:picLocks noChangeAspect="1" noChangeArrowheads="1"/>
            </p:cNvPicPr>
            <p:nvPr/>
          </p:nvPicPr>
          <p:blipFill>
            <a:blip r:embed="rId4"/>
            <a:srcRect l="1712"/>
            <a:stretch>
              <a:fillRect/>
            </a:stretch>
          </p:blipFill>
          <p:spPr bwMode="auto">
            <a:xfrm>
              <a:off x="4389" y="2178"/>
              <a:ext cx="1231" cy="1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0" y="5607968"/>
            <a:ext cx="914399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fr-FR" sz="2400" dirty="0"/>
              <a:t> An </a:t>
            </a:r>
            <a:r>
              <a:rPr lang="fr-FR" sz="2400" dirty="0" err="1"/>
              <a:t>ill-posed</a:t>
            </a:r>
            <a:r>
              <a:rPr lang="fr-FR" sz="2400" dirty="0"/>
              <a:t> </a:t>
            </a:r>
            <a:r>
              <a:rPr lang="fr-FR" sz="2400" dirty="0" err="1"/>
              <a:t>problem</a:t>
            </a:r>
            <a:r>
              <a:rPr lang="fr-FR" sz="2400" dirty="0"/>
              <a:t>, impossible to solve as </a:t>
            </a:r>
            <a:r>
              <a:rPr lang="fr-FR" sz="2400" dirty="0" err="1"/>
              <a:t>is</a:t>
            </a:r>
            <a:endParaRPr lang="fr-FR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fr-FR" sz="2400" dirty="0"/>
              <a:t> But </a:t>
            </a:r>
            <a:r>
              <a:rPr lang="fr-FR" sz="2400" dirty="0" err="1"/>
              <a:t>we</a:t>
            </a:r>
            <a:r>
              <a:rPr lang="fr-FR" sz="2400" dirty="0"/>
              <a:t> solve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everyday</a:t>
            </a:r>
            <a:r>
              <a:rPr lang="fr-FR" sz="2400" dirty="0"/>
              <a:t>, </a:t>
            </a:r>
            <a:r>
              <a:rPr lang="fr-FR" sz="2400" dirty="0" err="1"/>
              <a:t>apparently</a:t>
            </a:r>
            <a:r>
              <a:rPr lang="fr-FR" sz="2400" dirty="0"/>
              <a:t> </a:t>
            </a:r>
            <a:r>
              <a:rPr lang="fr-FR" sz="2400" dirty="0" err="1"/>
              <a:t>effortlessly</a:t>
            </a:r>
            <a:endParaRPr lang="fr-FR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5ABFC1-A869-B74E-BEE9-9128A8C5B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25" y="2719194"/>
            <a:ext cx="3369997" cy="2323147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CB0C32AA-2AD0-7216-B94E-1B8A066F1228}"/>
              </a:ext>
            </a:extLst>
          </p:cNvPr>
          <p:cNvSpPr/>
          <p:nvPr/>
        </p:nvSpPr>
        <p:spPr>
          <a:xfrm rot="16200000" flipV="1">
            <a:off x="3465973" y="2892146"/>
            <a:ext cx="2323146" cy="704447"/>
          </a:xfrm>
          <a:prstGeom prst="uturnArrow">
            <a:avLst>
              <a:gd name="adj1" fmla="val 25000"/>
              <a:gd name="adj2" fmla="val 24265"/>
              <a:gd name="adj3" fmla="val 25000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530896-BE19-D92B-1943-24A21DDF53EF}"/>
              </a:ext>
            </a:extLst>
          </p:cNvPr>
          <p:cNvCxnSpPr>
            <a:cxnSpLocks/>
          </p:cNvCxnSpPr>
          <p:nvPr/>
        </p:nvCxnSpPr>
        <p:spPr>
          <a:xfrm flipH="1">
            <a:off x="250825" y="2990332"/>
            <a:ext cx="4024497" cy="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92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56" grpId="0" animBg="1"/>
      <p:bldP spid="14356" grpId="1" animBg="1"/>
      <p:bldP spid="252940" grpId="0" animBg="1"/>
      <p:bldP spid="2" grpId="0" animBg="1"/>
      <p:bldP spid="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Clinical populations</a:t>
            </a:r>
          </a:p>
        </p:txBody>
      </p:sp>
      <p:pic>
        <p:nvPicPr>
          <p:cNvPr id="267" name="Image 266" descr="sdt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2687" y="1584325"/>
            <a:ext cx="4328160" cy="3249168"/>
          </a:xfrm>
          <a:prstGeom prst="rect">
            <a:avLst/>
          </a:prstGeom>
        </p:spPr>
      </p:pic>
      <p:sp>
        <p:nvSpPr>
          <p:cNvPr id="268" name="Text Box 5"/>
          <p:cNvSpPr txBox="1">
            <a:spLocks noChangeArrowheads="1"/>
          </p:cNvSpPr>
          <p:nvPr/>
        </p:nvSpPr>
        <p:spPr bwMode="auto">
          <a:xfrm>
            <a:off x="304800" y="6584950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Agus</a:t>
            </a:r>
            <a:r>
              <a:rPr lang="en-US" sz="1200" i="1" dirty="0"/>
              <a:t>, </a:t>
            </a:r>
            <a:r>
              <a:rPr lang="en-US" sz="1200" i="1" dirty="0" err="1"/>
              <a:t>Carrión-Castillon</a:t>
            </a:r>
            <a:r>
              <a:rPr lang="en-US" sz="1200" i="1" dirty="0"/>
              <a:t>, </a:t>
            </a:r>
            <a:r>
              <a:rPr lang="en-US" sz="1200" i="1" dirty="0" err="1"/>
              <a:t>Pressnitzer</a:t>
            </a:r>
            <a:r>
              <a:rPr lang="en-US" sz="1200" i="1" dirty="0"/>
              <a:t>, &amp; Ramus, JSLHR, 2014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17C2BB4-ED0A-BE41-96EF-5A9633B69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333399"/>
                </a:solidFill>
              </a:rPr>
              <a:t>Dyslexia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AC8B59F-3BD1-DA44-B607-F3D3F608E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69" y="5015290"/>
            <a:ext cx="90630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Linked</a:t>
            </a:r>
            <a:r>
              <a:rPr lang="es-ES" sz="2400" dirty="0"/>
              <a:t> to </a:t>
            </a:r>
            <a:r>
              <a:rPr lang="es-ES" sz="2400" dirty="0" err="1"/>
              <a:t>deficit</a:t>
            </a:r>
            <a:r>
              <a:rPr lang="es-ES" sz="2400" dirty="0"/>
              <a:t> in </a:t>
            </a:r>
            <a:r>
              <a:rPr lang="es-ES" sz="2400" dirty="0" err="1"/>
              <a:t>phonological</a:t>
            </a:r>
            <a:r>
              <a:rPr lang="es-ES" sz="2400" dirty="0"/>
              <a:t> </a:t>
            </a:r>
            <a:r>
              <a:rPr lang="es-ES" sz="2400" dirty="0" err="1"/>
              <a:t>representation</a:t>
            </a:r>
            <a:r>
              <a:rPr lang="es-ES" sz="2400" dirty="0"/>
              <a:t>, </a:t>
            </a:r>
            <a:r>
              <a:rPr lang="es-ES" sz="2400" dirty="0" err="1"/>
              <a:t>or</a:t>
            </a:r>
            <a:r>
              <a:rPr lang="es-ES" sz="2400" dirty="0"/>
              <a:t> </a:t>
            </a:r>
            <a:r>
              <a:rPr lang="es-ES" sz="2400" dirty="0" err="1"/>
              <a:t>access</a:t>
            </a:r>
            <a:r>
              <a:rPr lang="es-ES" sz="2400" dirty="0"/>
              <a:t>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Sensory</a:t>
            </a:r>
            <a:r>
              <a:rPr lang="es-ES" sz="2400" dirty="0"/>
              <a:t> </a:t>
            </a:r>
            <a:r>
              <a:rPr lang="es-ES" sz="2400" dirty="0" err="1"/>
              <a:t>memory</a:t>
            </a:r>
            <a:r>
              <a:rPr lang="es-ES" sz="2400" dirty="0"/>
              <a:t> ?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No </a:t>
            </a:r>
            <a:r>
              <a:rPr lang="es-ES" sz="2400" dirty="0" err="1"/>
              <a:t>difference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dirty="0" err="1"/>
              <a:t>matched</a:t>
            </a:r>
            <a:r>
              <a:rPr lang="es-ES" sz="2400" dirty="0"/>
              <a:t> </a:t>
            </a:r>
            <a:r>
              <a:rPr lang="es-ES" sz="2400" dirty="0" err="1"/>
              <a:t>controls</a:t>
            </a:r>
            <a:r>
              <a:rPr lang="es-ES" sz="2400" dirty="0"/>
              <a:t> </a:t>
            </a:r>
            <a:r>
              <a:rPr lang="fr-FR" dirty="0">
                <a:solidFill>
                  <a:srgbClr val="000000"/>
                </a:solidFill>
              </a:rPr>
              <a:t>(but </a:t>
            </a:r>
            <a:r>
              <a:rPr lang="fr-FR" dirty="0" err="1">
                <a:solidFill>
                  <a:srgbClr val="000000"/>
                </a:solidFill>
              </a:rPr>
              <a:t>see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Daikhin</a:t>
            </a:r>
            <a:r>
              <a:rPr lang="fr-FR" dirty="0">
                <a:solidFill>
                  <a:srgbClr val="000000"/>
                </a:solidFill>
              </a:rPr>
              <a:t> et al., 2017)</a:t>
            </a:r>
            <a:endParaRPr lang="es-ES" sz="2400" dirty="0"/>
          </a:p>
        </p:txBody>
      </p:sp>
      <p:pic>
        <p:nvPicPr>
          <p:cNvPr id="5122" name="Picture 2" descr="Dyslexia: 10 Tips for Reading with your Child">
            <a:extLst>
              <a:ext uri="{FF2B5EF4-FFF2-40B4-BE49-F238E27FC236}">
                <a16:creationId xmlns:a16="http://schemas.microsoft.com/office/drawing/2014/main" id="{B7805277-345C-704A-AA11-83535CC9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" y="2116266"/>
            <a:ext cx="3185032" cy="218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398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Tinnitus proposal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1880" y="5949280"/>
            <a:ext cx="4095455" cy="6576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6748685A-6C40-AC43-B0EF-2B240227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69" y="5015290"/>
            <a:ext cx="90630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Tinnitus</a:t>
            </a:r>
            <a:r>
              <a:rPr lang="es-ES" sz="2400" dirty="0"/>
              <a:t> as </a:t>
            </a:r>
            <a:r>
              <a:rPr lang="es-ES" sz="2400" dirty="0" err="1"/>
              <a:t>maladaptive</a:t>
            </a:r>
            <a:r>
              <a:rPr lang="es-ES" sz="2400" dirty="0"/>
              <a:t> </a:t>
            </a:r>
            <a:r>
              <a:rPr lang="es-ES" sz="2400" dirty="0" err="1"/>
              <a:t>plasticity</a:t>
            </a:r>
            <a:r>
              <a:rPr lang="es-ES" sz="2400" dirty="0"/>
              <a:t> </a:t>
            </a:r>
            <a:r>
              <a:rPr lang="es-ES" sz="1400" dirty="0"/>
              <a:t>(</a:t>
            </a:r>
            <a:r>
              <a:rPr lang="es-ES" sz="1400" dirty="0" err="1"/>
              <a:t>e.g</a:t>
            </a:r>
            <a:r>
              <a:rPr lang="es-ES" sz="1400" dirty="0"/>
              <a:t>. </a:t>
            </a:r>
            <a:r>
              <a:rPr lang="es-ES" sz="1400" dirty="0" err="1"/>
              <a:t>Norena</a:t>
            </a:r>
            <a:r>
              <a:rPr lang="es-ES" sz="1400" dirty="0"/>
              <a:t>, </a:t>
            </a:r>
            <a:r>
              <a:rPr lang="es-ES" sz="1400" dirty="0" err="1"/>
              <a:t>Audiol</a:t>
            </a:r>
            <a:r>
              <a:rPr lang="es-ES" sz="1400" dirty="0"/>
              <a:t> </a:t>
            </a:r>
            <a:r>
              <a:rPr lang="es-ES" sz="1400" dirty="0" err="1"/>
              <a:t>Neurotol</a:t>
            </a:r>
            <a:r>
              <a:rPr lang="es-ES" sz="1400" dirty="0"/>
              <a:t>, 2015)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Leverage</a:t>
            </a:r>
            <a:r>
              <a:rPr lang="es-ES" sz="2400" dirty="0"/>
              <a:t> </a:t>
            </a:r>
            <a:r>
              <a:rPr lang="es-ES" sz="2400" dirty="0" err="1"/>
              <a:t>plasticity</a:t>
            </a:r>
            <a:r>
              <a:rPr lang="es-ES" sz="2400" dirty="0"/>
              <a:t> </a:t>
            </a:r>
            <a:r>
              <a:rPr lang="es-ES" sz="2400" dirty="0" err="1"/>
              <a:t>during</a:t>
            </a:r>
            <a:r>
              <a:rPr lang="es-ES" sz="2400" dirty="0"/>
              <a:t> </a:t>
            </a:r>
            <a:r>
              <a:rPr lang="es-ES" sz="2400" dirty="0" err="1"/>
              <a:t>sleep</a:t>
            </a:r>
            <a:r>
              <a:rPr lang="es-ES" sz="2400" dirty="0"/>
              <a:t> </a:t>
            </a:r>
            <a:r>
              <a:rPr lang="es-ES" sz="1400" dirty="0"/>
              <a:t>(</a:t>
            </a:r>
            <a:r>
              <a:rPr lang="es-ES" sz="1400" dirty="0" err="1"/>
              <a:t>e.g</a:t>
            </a:r>
            <a:r>
              <a:rPr lang="es-ES" sz="1400" dirty="0"/>
              <a:t>. </a:t>
            </a:r>
            <a:r>
              <a:rPr lang="es-ES" sz="1400" dirty="0" err="1"/>
              <a:t>Theodoroff</a:t>
            </a:r>
            <a:r>
              <a:rPr lang="es-ES" sz="1400" dirty="0"/>
              <a:t> et al, AJA, 2017)</a:t>
            </a:r>
            <a:r>
              <a:rPr lang="es-ES" sz="2400" dirty="0"/>
              <a:t>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Fine tune </a:t>
            </a:r>
            <a:r>
              <a:rPr lang="es-ES" sz="2400" dirty="0" err="1"/>
              <a:t>stimulation</a:t>
            </a:r>
            <a:r>
              <a:rPr lang="es-ES" sz="2400" dirty="0"/>
              <a:t> to </a:t>
            </a:r>
            <a:r>
              <a:rPr lang="es-ES" sz="2400" dirty="0" err="1"/>
              <a:t>sleep</a:t>
            </a:r>
            <a:r>
              <a:rPr lang="es-ES" sz="2400" dirty="0"/>
              <a:t> </a:t>
            </a:r>
            <a:r>
              <a:rPr lang="es-ES" sz="2400" dirty="0" err="1"/>
              <a:t>phase</a:t>
            </a:r>
            <a:r>
              <a:rPr lang="es-ES" sz="2400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7E920-C254-D041-9AA0-1161DC8B3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39" b="24061"/>
          <a:stretch/>
        </p:blipFill>
        <p:spPr>
          <a:xfrm>
            <a:off x="2720" y="1361326"/>
            <a:ext cx="7040673" cy="31630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69D05B-B1E9-B641-9416-2593173C5814}"/>
              </a:ext>
            </a:extLst>
          </p:cNvPr>
          <p:cNvGrpSpPr/>
          <p:nvPr/>
        </p:nvGrpSpPr>
        <p:grpSpPr>
          <a:xfrm>
            <a:off x="2396928" y="1188406"/>
            <a:ext cx="4515213" cy="3359889"/>
            <a:chOff x="2370372" y="1031358"/>
            <a:chExt cx="4515213" cy="335988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0F18EC-6934-1341-AB7E-0D0364F8557E}"/>
                </a:ext>
              </a:extLst>
            </p:cNvPr>
            <p:cNvSpPr/>
            <p:nvPr/>
          </p:nvSpPr>
          <p:spPr>
            <a:xfrm>
              <a:off x="3147237" y="1031358"/>
              <a:ext cx="3738348" cy="3359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5E9288-96B3-B44B-B894-A7F3D74B0FEE}"/>
                </a:ext>
              </a:extLst>
            </p:cNvPr>
            <p:cNvSpPr/>
            <p:nvPr/>
          </p:nvSpPr>
          <p:spPr>
            <a:xfrm>
              <a:off x="2370372" y="3462009"/>
              <a:ext cx="2845982" cy="871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527ED7-DB30-DC40-B00B-FA9D05FD2DD1}"/>
              </a:ext>
            </a:extLst>
          </p:cNvPr>
          <p:cNvGrpSpPr/>
          <p:nvPr/>
        </p:nvGrpSpPr>
        <p:grpSpPr>
          <a:xfrm>
            <a:off x="6570922" y="3709393"/>
            <a:ext cx="2539180" cy="542620"/>
            <a:chOff x="6570922" y="3709393"/>
            <a:chExt cx="2539180" cy="5426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AE6871-E8BE-4F4C-A607-21F01B789885}"/>
                </a:ext>
              </a:extLst>
            </p:cNvPr>
            <p:cNvSpPr txBox="1"/>
            <p:nvPr/>
          </p:nvSpPr>
          <p:spPr>
            <a:xfrm>
              <a:off x="7013181" y="3709393"/>
              <a:ext cx="2096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dirty="0"/>
                <a:t>Prevent T reinforcement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5F8B73-8850-A845-8BD4-B89FAA53394D}"/>
                </a:ext>
              </a:extLst>
            </p:cNvPr>
            <p:cNvSpPr txBox="1"/>
            <p:nvPr/>
          </p:nvSpPr>
          <p:spPr>
            <a:xfrm>
              <a:off x="7013177" y="3944236"/>
              <a:ext cx="16737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dirty="0"/>
                <a:t>T suppresses itself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0EB459F-523C-E344-AD80-5B29DAA06643}"/>
                </a:ext>
              </a:extLst>
            </p:cNvPr>
            <p:cNvCxnSpPr>
              <a:cxnSpLocks/>
            </p:cNvCxnSpPr>
            <p:nvPr/>
          </p:nvCxnSpPr>
          <p:spPr>
            <a:xfrm>
              <a:off x="6570922" y="3869158"/>
              <a:ext cx="4253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B1F59F-7360-4C4B-89CF-FF314A58EAF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922" y="4106621"/>
              <a:ext cx="4253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420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Musical interlude</a:t>
            </a:r>
          </a:p>
        </p:txBody>
      </p:sp>
      <p:pic>
        <p:nvPicPr>
          <p:cNvPr id="4" name="Picture 3">
            <a:hlinkClick r:id="" action="ppaction://noaction">
              <a:snd r:embed="rId3" name="Newman Guttman - Pitch Variations (1957)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407" y="2756407"/>
            <a:ext cx="4599123" cy="2655295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5602824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914400" eaLnBrk="0" fontAlgn="base" hangingPunct="0">
              <a:spcBef>
                <a:spcPct val="50000"/>
              </a:spcBef>
              <a:spcAft>
                <a:spcPct val="0"/>
              </a:spcAft>
              <a:buFont typeface="Arial"/>
              <a:buChar char="•"/>
            </a:pP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The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original use of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noise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to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probe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auditory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memory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was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from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pioneer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of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computer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music!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41745"/>
          <a:stretch/>
        </p:blipFill>
        <p:spPr>
          <a:xfrm>
            <a:off x="287259" y="1533194"/>
            <a:ext cx="6030670" cy="1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5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Musical interlude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5602824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Memory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is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at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the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core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of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many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classical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forms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In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some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cases,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memory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seems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the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main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structural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factor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04184" y="2014750"/>
            <a:ext cx="3421062" cy="3182618"/>
            <a:chOff x="2804184" y="2014750"/>
            <a:chExt cx="3421062" cy="3182618"/>
          </a:xfrm>
        </p:grpSpPr>
        <p:pic>
          <p:nvPicPr>
            <p:cNvPr id="3" name="Picture 2" descr="download.jpg">
              <a:hlinkClick r:id="" action="ppaction://noaction">
                <a:snd r:embed="rId3" name="Happy Audio_short.wav"/>
              </a:hlinkClick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26" y="2014750"/>
              <a:ext cx="2857500" cy="2857500"/>
            </a:xfrm>
            <a:prstGeom prst="rect">
              <a:avLst/>
            </a:prstGeom>
          </p:spPr>
        </p:pic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2804184" y="4892568"/>
              <a:ext cx="34210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dirty="0"/>
                <a:t>Christian </a:t>
              </a:r>
              <a:r>
                <a:rPr lang="en-US" sz="1400" dirty="0" err="1"/>
                <a:t>Fennesz</a:t>
              </a:r>
              <a:r>
                <a:rPr lang="en-US" sz="1400" dirty="0"/>
                <a:t>, “Happy Audio”</a:t>
              </a:r>
            </a:p>
          </p:txBody>
        </p:sp>
      </p:grpSp>
      <p:pic>
        <p:nvPicPr>
          <p:cNvPr id="10" name="Picture 9" descr="Sonata-Form-AB-within-AB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3" y="2497308"/>
            <a:ext cx="7338661" cy="18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Illusion interlude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5602824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The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speech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to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song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illusion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: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repetition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changes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perception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7B978F-4B83-F545-BB7E-028422A69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463" y="3774780"/>
            <a:ext cx="4864100" cy="1181100"/>
          </a:xfrm>
          <a:prstGeom prst="rect">
            <a:avLst/>
          </a:prstGeom>
        </p:spPr>
      </p:pic>
      <p:pic>
        <p:nvPicPr>
          <p:cNvPr id="4" name="Online Media 3" descr="Sound_Demo_1">
            <a:hlinkClick r:id="" action="ppaction://media"/>
            <a:extLst>
              <a:ext uri="{FF2B5EF4-FFF2-40B4-BE49-F238E27FC236}">
                <a16:creationId xmlns:a16="http://schemas.microsoft.com/office/drawing/2014/main" id="{AB119321-4D6E-DE45-9D19-129E0D412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52453" y="3028183"/>
            <a:ext cx="812800" cy="812800"/>
          </a:xfrm>
          <a:prstGeom prst="rect">
            <a:avLst/>
          </a:prstGeom>
        </p:spPr>
      </p:pic>
      <p:pic>
        <p:nvPicPr>
          <p:cNvPr id="6" name="Online Media 5" descr="Sound_Demo_2">
            <a:hlinkClick r:id="" action="ppaction://media"/>
            <a:extLst>
              <a:ext uri="{FF2B5EF4-FFF2-40B4-BE49-F238E27FC236}">
                <a16:creationId xmlns:a16="http://schemas.microsoft.com/office/drawing/2014/main" id="{5C764388-9844-D74A-86BD-FCEC21231B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92867" y="3063114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AC4315-58AC-7A4E-8130-FC613FF140FA}"/>
              </a:ext>
            </a:extLst>
          </p:cNvPr>
          <p:cNvSpPr/>
          <p:nvPr/>
        </p:nvSpPr>
        <p:spPr>
          <a:xfrm>
            <a:off x="1597506" y="6218248"/>
            <a:ext cx="7497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hlinkClick r:id="rId9"/>
              </a:rPr>
              <a:t>http://deutsch.ucsd.edu/psychology/pages.php?i=212</a:t>
            </a:r>
            <a:endParaRPr lang="fr-FR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BF63C1-FE5C-2E48-BF43-A67F044B7C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8974" y="921912"/>
            <a:ext cx="3368356" cy="21807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34F56F-D22A-E548-9E29-FF2DC101D9D2}"/>
              </a:ext>
            </a:extLst>
          </p:cNvPr>
          <p:cNvSpPr/>
          <p:nvPr/>
        </p:nvSpPr>
        <p:spPr>
          <a:xfrm>
            <a:off x="3061906" y="6567431"/>
            <a:ext cx="606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rgbClr val="000000"/>
                </a:solidFill>
                <a:latin typeface="Helvetica" pitchFamily="2" charset="0"/>
              </a:rPr>
              <a:t>Deutsch, </a:t>
            </a:r>
            <a:r>
              <a:rPr lang="fr-FR" sz="1200" dirty="0" err="1">
                <a:solidFill>
                  <a:srgbClr val="000000"/>
                </a:solidFill>
                <a:latin typeface="Helvetica" pitchFamily="2" charset="0"/>
              </a:rPr>
              <a:t>Henthorn</a:t>
            </a:r>
            <a:r>
              <a:rPr lang="fr-FR" sz="1200" dirty="0">
                <a:solidFill>
                  <a:srgbClr val="000000"/>
                </a:solidFill>
                <a:latin typeface="Helvetica" pitchFamily="2" charset="0"/>
              </a:rPr>
              <a:t>, &amp; </a:t>
            </a:r>
            <a:r>
              <a:rPr lang="fr-FR" sz="1200" dirty="0" err="1">
                <a:solidFill>
                  <a:srgbClr val="000000"/>
                </a:solidFill>
                <a:latin typeface="Helvetica" pitchFamily="2" charset="0"/>
              </a:rPr>
              <a:t>Lapidis</a:t>
            </a:r>
            <a:r>
              <a:rPr lang="fr-FR" sz="1200" dirty="0">
                <a:solidFill>
                  <a:srgbClr val="000000"/>
                </a:solidFill>
                <a:latin typeface="Helvetica" pitchFamily="2" charset="0"/>
              </a:rPr>
              <a:t>. Journal of the </a:t>
            </a:r>
            <a:r>
              <a:rPr lang="fr-FR" sz="1200" dirty="0" err="1">
                <a:solidFill>
                  <a:srgbClr val="000000"/>
                </a:solidFill>
                <a:latin typeface="Helvetica" pitchFamily="2" charset="0"/>
              </a:rPr>
              <a:t>Acoustical</a:t>
            </a:r>
            <a:r>
              <a:rPr lang="fr-FR" sz="1200" dirty="0">
                <a:solidFill>
                  <a:srgbClr val="000000"/>
                </a:solidFill>
                <a:latin typeface="Helvetica" pitchFamily="2" charset="0"/>
              </a:rPr>
              <a:t> Society of </a:t>
            </a:r>
            <a:r>
              <a:rPr lang="fr-FR" sz="1200" dirty="0" err="1">
                <a:solidFill>
                  <a:srgbClr val="000000"/>
                </a:solidFill>
                <a:latin typeface="Helvetica" pitchFamily="2" charset="0"/>
              </a:rPr>
              <a:t>America</a:t>
            </a:r>
            <a:r>
              <a:rPr lang="fr-FR" sz="1200" dirty="0">
                <a:solidFill>
                  <a:srgbClr val="000000"/>
                </a:solidFill>
                <a:latin typeface="Helvetica" pitchFamily="2" charset="0"/>
              </a:rPr>
              <a:t>, 2011</a:t>
            </a:r>
            <a:endParaRPr lang="fr-FR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95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Overview</a:t>
            </a:r>
          </a:p>
        </p:txBody>
      </p:sp>
      <p:sp>
        <p:nvSpPr>
          <p:cNvPr id="16" name="Rectangle 22"/>
          <p:cNvSpPr txBox="1">
            <a:spLocks noChangeArrowheads="1"/>
          </p:cNvSpPr>
          <p:nvPr/>
        </p:nvSpPr>
        <p:spPr bwMode="auto">
          <a:xfrm>
            <a:off x="138223" y="2007080"/>
            <a:ext cx="8867553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>
                <a:solidFill>
                  <a:schemeClr val="bg2"/>
                </a:solidFill>
              </a:rPr>
              <a:t>Acquisition of auditory memories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Resolution of perceptual ambiguity</a:t>
            </a:r>
            <a:endParaRPr lang="en-GB" sz="2400" b="1" i="1" dirty="0"/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>
                <a:solidFill>
                  <a:schemeClr val="bg2"/>
                </a:solidFill>
              </a:rPr>
              <a:t>Inter-individual differences</a:t>
            </a:r>
            <a:endParaRPr lang="en-GB" sz="2400" b="1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75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Ambiguity resolution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13D3B9E-8B6F-704F-B7B0-8D4870A56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9" y="1545214"/>
            <a:ext cx="9144000" cy="2576717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AD452568-DB1D-5C41-BA2F-1E357D773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" y="4959166"/>
            <a:ext cx="906303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Ambiguous</a:t>
            </a:r>
            <a:r>
              <a:rPr lang="es-ES" sz="2400" dirty="0"/>
              <a:t> </a:t>
            </a:r>
            <a:r>
              <a:rPr lang="es-ES" sz="2400" dirty="0" err="1"/>
              <a:t>frequency</a:t>
            </a:r>
            <a:r>
              <a:rPr lang="es-ES" sz="2400" dirty="0"/>
              <a:t> </a:t>
            </a:r>
            <a:r>
              <a:rPr lang="es-ES" sz="2400" dirty="0" err="1"/>
              <a:t>shifts</a:t>
            </a: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What</a:t>
            </a:r>
            <a:r>
              <a:rPr lang="es-ES" sz="2400" dirty="0"/>
              <a:t> </a:t>
            </a:r>
            <a:r>
              <a:rPr lang="es-ES" sz="2400" dirty="0" err="1"/>
              <a:t>you</a:t>
            </a:r>
            <a:r>
              <a:rPr lang="es-ES" sz="2400" dirty="0"/>
              <a:t> </a:t>
            </a:r>
            <a:r>
              <a:rPr lang="es-ES" sz="2400" dirty="0" err="1"/>
              <a:t>heard</a:t>
            </a:r>
            <a:r>
              <a:rPr lang="es-ES" sz="2400" dirty="0"/>
              <a:t> </a:t>
            </a:r>
            <a:r>
              <a:rPr lang="es-ES" sz="2400" dirty="0" err="1"/>
              <a:t>before</a:t>
            </a:r>
            <a:r>
              <a:rPr lang="es-ES" sz="2400" dirty="0"/>
              <a:t> </a:t>
            </a:r>
            <a:r>
              <a:rPr lang="es-ES" sz="2400" dirty="0" err="1"/>
              <a:t>changes</a:t>
            </a:r>
            <a:r>
              <a:rPr lang="es-ES" sz="2400" dirty="0"/>
              <a:t> </a:t>
            </a:r>
            <a:r>
              <a:rPr lang="es-ES" sz="2400" dirty="0" err="1"/>
              <a:t>what</a:t>
            </a:r>
            <a:r>
              <a:rPr lang="es-ES" sz="2400" dirty="0"/>
              <a:t> </a:t>
            </a:r>
            <a:r>
              <a:rPr lang="es-ES" sz="2400" dirty="0" err="1"/>
              <a:t>you</a:t>
            </a:r>
            <a:r>
              <a:rPr lang="es-ES" sz="2400" dirty="0"/>
              <a:t> </a:t>
            </a:r>
            <a:r>
              <a:rPr lang="es-ES" sz="2400" dirty="0" err="1"/>
              <a:t>hear</a:t>
            </a:r>
            <a:r>
              <a:rPr lang="es-ES" sz="2400" dirty="0"/>
              <a:t> </a:t>
            </a:r>
            <a:r>
              <a:rPr lang="es-ES" sz="2400" dirty="0" err="1"/>
              <a:t>now</a:t>
            </a:r>
            <a:endParaRPr lang="es-ES" sz="2400" dirty="0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9AACD63E-1694-624C-9F15-B332BE92D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02953"/>
            <a:ext cx="8875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/>
              <a:t>Chambers, </a:t>
            </a:r>
            <a:r>
              <a:rPr lang="en-US" sz="1200" i="1" dirty="0" err="1"/>
              <a:t>Akram</a:t>
            </a:r>
            <a:r>
              <a:rPr lang="en-US" sz="1200" i="1" dirty="0"/>
              <a:t>, Adam, </a:t>
            </a:r>
            <a:r>
              <a:rPr lang="en-US" sz="1200" i="1" dirty="0" err="1"/>
              <a:t>Pelofi</a:t>
            </a:r>
            <a:r>
              <a:rPr lang="en-US" sz="1200" i="1" dirty="0"/>
              <a:t>, </a:t>
            </a:r>
            <a:r>
              <a:rPr lang="en-US" sz="1200" i="1" dirty="0" err="1"/>
              <a:t>Sahani</a:t>
            </a:r>
            <a:r>
              <a:rPr lang="en-US" sz="1200" i="1" dirty="0"/>
              <a:t>, </a:t>
            </a:r>
            <a:r>
              <a:rPr lang="en-US" sz="1200" i="1" dirty="0" err="1"/>
              <a:t>Shamma</a:t>
            </a:r>
            <a:r>
              <a:rPr lang="en-US" sz="1200" i="1" dirty="0"/>
              <a:t>, &amp; </a:t>
            </a:r>
            <a:r>
              <a:rPr lang="en-US" sz="1200" i="1" dirty="0" err="1"/>
              <a:t>Pressnitzer</a:t>
            </a:r>
            <a:r>
              <a:rPr lang="en-US" sz="1200" i="1" dirty="0"/>
              <a:t>, Nature Communications, 2017</a:t>
            </a:r>
          </a:p>
          <a:p>
            <a:pPr algn="r"/>
            <a:r>
              <a:rPr lang="en-US" sz="1200" i="1" dirty="0"/>
              <a:t>http://</a:t>
            </a:r>
            <a:r>
              <a:rPr lang="en-US" sz="1200" i="1" dirty="0" err="1"/>
              <a:t>audition.ens.fr</a:t>
            </a:r>
            <a:r>
              <a:rPr lang="en-US" sz="1200" i="1" dirty="0"/>
              <a:t>/</a:t>
            </a:r>
            <a:r>
              <a:rPr lang="en-US" sz="1200" i="1" dirty="0" err="1"/>
              <a:t>dp</a:t>
            </a:r>
            <a:r>
              <a:rPr lang="en-US" sz="1200" i="1" dirty="0"/>
              <a:t>/illusion/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EBF320-BCF2-6049-AF51-C4264FB3921D}"/>
              </a:ext>
            </a:extLst>
          </p:cNvPr>
          <p:cNvGrpSpPr/>
          <p:nvPr/>
        </p:nvGrpSpPr>
        <p:grpSpPr>
          <a:xfrm>
            <a:off x="7898061" y="3815026"/>
            <a:ext cx="1214040" cy="1936896"/>
            <a:chOff x="1421802" y="1669311"/>
            <a:chExt cx="1853066" cy="2956406"/>
          </a:xfrm>
        </p:grpSpPr>
        <p:pic>
          <p:nvPicPr>
            <p:cNvPr id="7" name="Picture 6">
              <a:hlinkClick r:id="" action="ppaction://noaction">
                <a:snd r:embed="rId5" name="shep6st.wav"/>
              </a:hlinkClick>
              <a:extLst>
                <a:ext uri="{FF2B5EF4-FFF2-40B4-BE49-F238E27FC236}">
                  <a16:creationId xmlns:a16="http://schemas.microsoft.com/office/drawing/2014/main" id="{731B1122-12DB-3143-9203-DEE8691BC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676"/>
            <a:stretch/>
          </p:blipFill>
          <p:spPr>
            <a:xfrm>
              <a:off x="1734248" y="1669311"/>
              <a:ext cx="1540620" cy="27518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3392E7-24C1-8F48-A346-B21AF75438D9}"/>
                </a:ext>
              </a:extLst>
            </p:cNvPr>
            <p:cNvSpPr txBox="1"/>
            <p:nvPr/>
          </p:nvSpPr>
          <p:spPr>
            <a:xfrm>
              <a:off x="2201920" y="4348717"/>
              <a:ext cx="524759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200" i="1" dirty="0"/>
                <a:t>Time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72944B-BEE7-454B-B83F-C441F09B9E4C}"/>
                </a:ext>
              </a:extLst>
            </p:cNvPr>
            <p:cNvSpPr txBox="1"/>
            <p:nvPr/>
          </p:nvSpPr>
          <p:spPr>
            <a:xfrm rot="16200000">
              <a:off x="806729" y="3111472"/>
              <a:ext cx="1507144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200" i="1" dirty="0"/>
                <a:t>Frequency (octave)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61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Ambiguity resolution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83" y="1985636"/>
            <a:ext cx="2730500" cy="2921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91" y="1701800"/>
            <a:ext cx="1790700" cy="3441700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61510" y="5994285"/>
            <a:ext cx="88007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What</a:t>
            </a:r>
            <a:r>
              <a:rPr lang="es-ES" sz="2400" dirty="0"/>
              <a:t> </a:t>
            </a:r>
            <a:r>
              <a:rPr lang="es-ES" sz="2400" dirty="0" err="1"/>
              <a:t>you</a:t>
            </a:r>
            <a:r>
              <a:rPr lang="es-ES" sz="2400" dirty="0"/>
              <a:t> </a:t>
            </a:r>
            <a:r>
              <a:rPr lang="es-ES" sz="2400" dirty="0" err="1"/>
              <a:t>have</a:t>
            </a:r>
            <a:r>
              <a:rPr lang="es-ES" sz="2400" dirty="0"/>
              <a:t> </a:t>
            </a:r>
            <a:r>
              <a:rPr lang="es-ES" sz="2400" dirty="0" err="1"/>
              <a:t>just</a:t>
            </a:r>
            <a:r>
              <a:rPr lang="es-ES" sz="2400" dirty="0"/>
              <a:t> </a:t>
            </a:r>
            <a:r>
              <a:rPr lang="es-ES" sz="2400" dirty="0" err="1"/>
              <a:t>heard</a:t>
            </a:r>
            <a:r>
              <a:rPr lang="es-ES" sz="2400" dirty="0"/>
              <a:t>: </a:t>
            </a:r>
            <a:r>
              <a:rPr lang="es-ES" sz="2400" dirty="0" err="1"/>
              <a:t>Shepard</a:t>
            </a:r>
            <a:r>
              <a:rPr lang="es-ES" sz="2400" dirty="0"/>
              <a:t> tones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408660" y="6566255"/>
            <a:ext cx="47353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Shepard, R. </a:t>
            </a:r>
            <a:r>
              <a:rPr lang="en-US" sz="1400" i="1" dirty="0"/>
              <a:t>J. </a:t>
            </a:r>
            <a:r>
              <a:rPr lang="en-US" sz="1400" i="1" dirty="0" err="1"/>
              <a:t>Acoust</a:t>
            </a:r>
            <a:r>
              <a:rPr lang="en-US" sz="1400" i="1" dirty="0"/>
              <a:t>. Soc. Am., </a:t>
            </a:r>
            <a:r>
              <a:rPr lang="en-US" sz="1400" dirty="0"/>
              <a:t>1964</a:t>
            </a:r>
            <a:endParaRPr lang="en-US" sz="1400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6590688" y="3435048"/>
            <a:ext cx="804884" cy="393390"/>
            <a:chOff x="6590688" y="3435048"/>
            <a:chExt cx="804884" cy="393390"/>
          </a:xfrm>
        </p:grpSpPr>
        <p:cxnSp>
          <p:nvCxnSpPr>
            <p:cNvPr id="15" name="Connecteur droit avec flèche 3"/>
            <p:cNvCxnSpPr/>
            <p:nvPr/>
          </p:nvCxnSpPr>
          <p:spPr>
            <a:xfrm flipV="1">
              <a:off x="6590688" y="3435048"/>
              <a:ext cx="0" cy="37339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6"/>
            <p:cNvSpPr txBox="1"/>
            <p:nvPr/>
          </p:nvSpPr>
          <p:spPr>
            <a:xfrm>
              <a:off x="6646336" y="3459106"/>
              <a:ext cx="74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 oct.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9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nterval_DP_raw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5" t="305" r="243" b="-120"/>
          <a:stretch/>
        </p:blipFill>
        <p:spPr>
          <a:xfrm>
            <a:off x="4428435" y="1841949"/>
            <a:ext cx="4554055" cy="4022138"/>
          </a:xfrm>
          <a:prstGeom prst="rect">
            <a:avLst/>
          </a:prstGeom>
        </p:spPr>
      </p:pic>
      <p:sp>
        <p:nvSpPr>
          <p:cNvPr id="33793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Ambiguity resolution</a:t>
            </a: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206515" y="2798930"/>
            <a:ext cx="3555395" cy="21144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206515" y="3439322"/>
            <a:ext cx="3555395" cy="10822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06515" y="4079714"/>
            <a:ext cx="3555395" cy="500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2546775" y="3450144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3351300" y="4080214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3351300" y="2804298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>
            <a:off x="2546775" y="3654025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/>
          <p:cNvCxnSpPr/>
          <p:nvPr/>
        </p:nvCxnSpPr>
        <p:spPr>
          <a:xfrm>
            <a:off x="2546775" y="3879050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>
            <a:off x="2546775" y="3248980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>
            <a:off x="2546775" y="3023955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5022050" y="2213865"/>
            <a:ext cx="1035115" cy="3150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/>
          <p:cNvSpPr/>
          <p:nvPr/>
        </p:nvSpPr>
        <p:spPr>
          <a:xfrm>
            <a:off x="6822250" y="4509120"/>
            <a:ext cx="2097850" cy="7374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/>
          <p:cNvSpPr/>
          <p:nvPr/>
        </p:nvSpPr>
        <p:spPr>
          <a:xfrm>
            <a:off x="5607115" y="2213865"/>
            <a:ext cx="1035115" cy="3150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/>
          <p:cNvSpPr/>
          <p:nvPr/>
        </p:nvSpPr>
        <p:spPr>
          <a:xfrm>
            <a:off x="6237185" y="2213865"/>
            <a:ext cx="1035115" cy="3150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/>
          <p:cNvSpPr/>
          <p:nvPr/>
        </p:nvSpPr>
        <p:spPr>
          <a:xfrm>
            <a:off x="7182290" y="2213865"/>
            <a:ext cx="1035115" cy="3150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/>
          <p:cNvSpPr/>
          <p:nvPr/>
        </p:nvSpPr>
        <p:spPr>
          <a:xfrm>
            <a:off x="7767355" y="2213865"/>
            <a:ext cx="1035115" cy="3150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Perceived pitch shift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464450" y="2843936"/>
            <a:ext cx="0" cy="11701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76545" y="3113965"/>
            <a:ext cx="74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oct.</a:t>
            </a:r>
          </a:p>
        </p:txBody>
      </p:sp>
      <p:pic>
        <p:nvPicPr>
          <p:cNvPr id="5" name="Picture 4">
            <a:hlinkClick r:id="" action="ppaction://noaction">
              <a:snd r:embed="rId4" name="shep6st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583" y="1553484"/>
            <a:ext cx="975813" cy="1908576"/>
          </a:xfrm>
          <a:prstGeom prst="rect">
            <a:avLst/>
          </a:prstGeom>
        </p:spPr>
      </p:pic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161510" y="5994285"/>
            <a:ext cx="88007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 err="1"/>
              <a:t>Ambiguous</a:t>
            </a:r>
            <a:r>
              <a:rPr lang="es-ES" sz="2400" dirty="0"/>
              <a:t> pitch </a:t>
            </a:r>
            <a:r>
              <a:rPr lang="es-ES" sz="2400" dirty="0" err="1"/>
              <a:t>shift</a:t>
            </a:r>
            <a:r>
              <a:rPr lang="es-ES" sz="2400" dirty="0"/>
              <a:t> at 6 </a:t>
            </a:r>
            <a:r>
              <a:rPr lang="es-ES" sz="2400" dirty="0" err="1"/>
              <a:t>semi</a:t>
            </a:r>
            <a:r>
              <a:rPr lang="es-ES" sz="2400" dirty="0"/>
              <a:t>-tones </a:t>
            </a:r>
            <a:r>
              <a:rPr lang="es-ES" sz="2400" dirty="0" err="1"/>
              <a:t>interval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4792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15" grpId="0" animBg="1"/>
      <p:bldP spid="116" grpId="0" animBg="1"/>
      <p:bldP spid="117" grpId="0" animBg="1"/>
      <p:bldP spid="118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25" y="2168860"/>
            <a:ext cx="3132621" cy="29748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797025" y="1853825"/>
            <a:ext cx="3663674" cy="35868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793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Ambiguity resolution</a:t>
            </a: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206515" y="2798930"/>
            <a:ext cx="3555395" cy="21144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206515" y="3439322"/>
            <a:ext cx="3555395" cy="10822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06515" y="4079714"/>
            <a:ext cx="3555395" cy="500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2546775" y="3450144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3351300" y="4080214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3351300" y="2804298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161510" y="5994285"/>
            <a:ext cx="88007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Perception</a:t>
            </a:r>
            <a:r>
              <a:rPr lang="es-ES" sz="2400" dirty="0"/>
              <a:t> can be almost </a:t>
            </a:r>
            <a:r>
              <a:rPr lang="es-ES" sz="2400" i="1" dirty="0"/>
              <a:t>fully</a:t>
            </a:r>
            <a:r>
              <a:rPr lang="es-ES" sz="2400" dirty="0"/>
              <a:t> determined by context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701570" y="3266365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11416" y="3023955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1196625" y="3113965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2861810" y="2933945"/>
            <a:ext cx="495055" cy="360040"/>
          </a:xfrm>
          <a:prstGeom prst="straightConnector1">
            <a:avLst/>
          </a:prstGeom>
          <a:ln w="50800">
            <a:solidFill>
              <a:schemeClr val="accent2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Biasing sequence</a:t>
            </a:r>
          </a:p>
        </p:txBody>
      </p:sp>
    </p:spTree>
    <p:extLst>
      <p:ext uri="{BB962C8B-B14F-4D97-AF65-F5344CB8AC3E}">
        <p14:creationId xmlns:p14="http://schemas.microsoft.com/office/powerpoint/2010/main" val="46337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Introduction</a:t>
            </a:r>
          </a:p>
        </p:txBody>
      </p:sp>
      <p:sp>
        <p:nvSpPr>
          <p:cNvPr id="16" name="Rectangle 22"/>
          <p:cNvSpPr txBox="1">
            <a:spLocks noChangeArrowheads="1"/>
          </p:cNvSpPr>
          <p:nvPr/>
        </p:nvSpPr>
        <p:spPr bwMode="auto">
          <a:xfrm>
            <a:off x="0" y="4673569"/>
            <a:ext cx="9144000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GB" sz="2400" dirty="0"/>
              <a:t>Additional knowledge needed </a:t>
            </a:r>
            <a:br>
              <a:rPr lang="en-GB" sz="2400" dirty="0"/>
            </a:br>
            <a:r>
              <a:rPr lang="en-GB" sz="2400" dirty="0"/>
              <a:t>to resolve ambiguity</a:t>
            </a:r>
          </a:p>
          <a:p>
            <a:pPr>
              <a:spcBef>
                <a:spcPts val="600"/>
              </a:spcBef>
              <a:defRPr/>
            </a:pPr>
            <a:r>
              <a:rPr lang="en-GB" sz="2400" dirty="0"/>
              <a:t>This knowledge is from the past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F4E7F7-66C0-6D43-9CBA-3DDFEDC9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1" y="1525838"/>
            <a:ext cx="3369997" cy="232314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92A06A-453C-9945-AEAF-C4D3BDD69E31}"/>
              </a:ext>
            </a:extLst>
          </p:cNvPr>
          <p:cNvGrpSpPr/>
          <p:nvPr/>
        </p:nvGrpSpPr>
        <p:grpSpPr>
          <a:xfrm>
            <a:off x="4203868" y="962909"/>
            <a:ext cx="2938561" cy="2043917"/>
            <a:chOff x="3878217" y="1051387"/>
            <a:chExt cx="2938561" cy="20439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58D8E3-4FF5-9048-A412-A80FCFC7C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6349" y="1051387"/>
              <a:ext cx="2198560" cy="17274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FFDEBA-B713-C74B-8C83-CE4F9BB6500A}"/>
                </a:ext>
              </a:extLst>
            </p:cNvPr>
            <p:cNvSpPr txBox="1"/>
            <p:nvPr/>
          </p:nvSpPr>
          <p:spPr>
            <a:xfrm>
              <a:off x="3878217" y="2787527"/>
              <a:ext cx="2938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dirty="0"/>
                <a:t>Helmholtz’s unconscious inference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530F0B-B548-7044-A223-B290338C1D34}"/>
              </a:ext>
            </a:extLst>
          </p:cNvPr>
          <p:cNvGrpSpPr/>
          <p:nvPr/>
        </p:nvGrpSpPr>
        <p:grpSpPr>
          <a:xfrm>
            <a:off x="6651188" y="3194461"/>
            <a:ext cx="2404525" cy="1435917"/>
            <a:chOff x="6644471" y="1833827"/>
            <a:chExt cx="2404525" cy="14359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17F7C1-EBEE-DC41-B8F2-8F21F3577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643"/>
            <a:stretch/>
          </p:blipFill>
          <p:spPr>
            <a:xfrm>
              <a:off x="6644471" y="1833827"/>
              <a:ext cx="2404525" cy="12582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2F5A4D-DF5E-2442-8CFC-82CE2F998A9D}"/>
                </a:ext>
              </a:extLst>
            </p:cNvPr>
            <p:cNvSpPr txBox="1"/>
            <p:nvPr/>
          </p:nvSpPr>
          <p:spPr>
            <a:xfrm>
              <a:off x="7223478" y="2961967"/>
              <a:ext cx="1418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dirty="0"/>
                <a:t>Bayesian priors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4A7880-F8D1-AF47-B5C4-5A87FB3F5B20}"/>
              </a:ext>
            </a:extLst>
          </p:cNvPr>
          <p:cNvGrpSpPr/>
          <p:nvPr/>
        </p:nvGrpSpPr>
        <p:grpSpPr>
          <a:xfrm>
            <a:off x="5261149" y="4918786"/>
            <a:ext cx="3215557" cy="1710755"/>
            <a:chOff x="5795301" y="4231106"/>
            <a:chExt cx="3215557" cy="17107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D71005-BC10-8345-AB63-21F590724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5301" y="4231106"/>
              <a:ext cx="3215557" cy="14831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C3A77-D955-C84C-A517-10EB921D021B}"/>
                </a:ext>
              </a:extLst>
            </p:cNvPr>
            <p:cNvSpPr txBox="1"/>
            <p:nvPr/>
          </p:nvSpPr>
          <p:spPr>
            <a:xfrm>
              <a:off x="6644471" y="5634084"/>
              <a:ext cx="15488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dirty="0"/>
                <a:t>Predictive coding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8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Ambiguity resolution</a:t>
            </a: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206515" y="2798930"/>
            <a:ext cx="3555395" cy="21144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206515" y="3439322"/>
            <a:ext cx="3555395" cy="10822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06515" y="4079714"/>
            <a:ext cx="3555395" cy="500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>
            <a:off x="2906815" y="3450144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3351300" y="4080214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3351300" y="2804298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How long does it take?</a:t>
            </a: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136703" y="5994285"/>
            <a:ext cx="88007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Bias observed for a 20-ms long context</a:t>
            </a:r>
          </a:p>
        </p:txBody>
      </p:sp>
      <p:cxnSp>
        <p:nvCxnSpPr>
          <p:cNvPr id="19" name="Connecteur droit 18"/>
          <p:cNvCxnSpPr/>
          <p:nvPr/>
        </p:nvCxnSpPr>
        <p:spPr>
          <a:xfrm>
            <a:off x="2636785" y="3113965"/>
            <a:ext cx="18002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546775" y="2978950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707015" y="1493785"/>
            <a:ext cx="3782886" cy="3960440"/>
            <a:chOff x="4707015" y="1493785"/>
            <a:chExt cx="3782886" cy="3960440"/>
          </a:xfrm>
        </p:grpSpPr>
        <p:pic>
          <p:nvPicPr>
            <p:cNvPr id="14" name="Picture 13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52566" r="61059" b="28785"/>
            <a:stretch/>
          </p:blipFill>
          <p:spPr bwMode="auto">
            <a:xfrm>
              <a:off x="4887035" y="1757166"/>
              <a:ext cx="3602866" cy="369705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707015" y="1493785"/>
              <a:ext cx="720080" cy="8100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37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Ambiguity resolution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206515" y="2798930"/>
            <a:ext cx="3555395" cy="21144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206515" y="3439322"/>
            <a:ext cx="3555395" cy="10822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206515" y="4079714"/>
            <a:ext cx="3555395" cy="500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3351300" y="4080214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3351300" y="2804298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How much does it last?</a:t>
            </a: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116505" y="5994285"/>
            <a:ext cx="88007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Bias persists for over 30s</a:t>
            </a:r>
          </a:p>
        </p:txBody>
      </p:sp>
      <p:cxnSp>
        <p:nvCxnSpPr>
          <p:cNvPr id="14" name="Connecteur droit 13"/>
          <p:cNvCxnSpPr/>
          <p:nvPr/>
        </p:nvCxnSpPr>
        <p:spPr>
          <a:xfrm>
            <a:off x="2546775" y="3450144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251520" y="3266365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746575" y="3113965"/>
            <a:ext cx="40504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196625" y="2933945"/>
            <a:ext cx="130514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707015" y="1493785"/>
            <a:ext cx="3645405" cy="3825425"/>
            <a:chOff x="4707015" y="1493785"/>
            <a:chExt cx="3645405" cy="3825425"/>
          </a:xfrm>
        </p:grpSpPr>
        <p:pic>
          <p:nvPicPr>
            <p:cNvPr id="16" name="Picture 1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45" t="52261" r="36776" b="29565"/>
            <a:stretch/>
          </p:blipFill>
          <p:spPr bwMode="auto">
            <a:xfrm>
              <a:off x="4782610" y="1628800"/>
              <a:ext cx="3569810" cy="36904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4707015" y="1493785"/>
              <a:ext cx="720080" cy="8100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399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Ambiguity resolution</a:t>
            </a:r>
          </a:p>
        </p:txBody>
      </p:sp>
      <p:pic>
        <p:nvPicPr>
          <p:cNvPr id="26627" name="Image 3" descr="randt_up.tif">
            <a:hlinkClick r:id="" action="ppaction://noaction">
              <a:snd r:embed="rId3" name="biasup,randt.wav"/>
            </a:hlinkClick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413" y="2017713"/>
            <a:ext cx="3937000" cy="294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Image 4" descr="randt_down.tif">
            <a:hlinkClick r:id="" action="ppaction://noaction">
              <a:snd r:embed="rId5" name="biasdown,randt.wav"/>
            </a:hlinkClick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29213" y="2016125"/>
            <a:ext cx="3938587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49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Something to do with Shepard tones?</a:t>
            </a:r>
          </a:p>
        </p:txBody>
      </p:sp>
    </p:spTree>
    <p:extLst>
      <p:ext uri="{BB962C8B-B14F-4D97-AF65-F5344CB8AC3E}">
        <p14:creationId xmlns:p14="http://schemas.microsoft.com/office/powerpoint/2010/main" val="385647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Ambiguity resolution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49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Something to do with Shepard tones?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6703" y="6129300"/>
            <a:ext cx="88007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Generalisation to random spectra, limited by resolvability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07015" y="1493785"/>
            <a:ext cx="3309174" cy="3870430"/>
            <a:chOff x="4707015" y="1493785"/>
            <a:chExt cx="3309174" cy="3870430"/>
          </a:xfrm>
        </p:grpSpPr>
        <p:pic>
          <p:nvPicPr>
            <p:cNvPr id="7" name="Picture 6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33" t="51323" r="13433" b="29168"/>
            <a:stretch/>
          </p:blipFill>
          <p:spPr bwMode="auto">
            <a:xfrm>
              <a:off x="4797025" y="1538790"/>
              <a:ext cx="3219164" cy="38254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707015" y="1493785"/>
              <a:ext cx="720080" cy="8100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 3" descr="randt_up.tif">
            <a:hlinkClick r:id="" action="ppaction://noaction">
              <a:snd r:embed="rId4" name="biasup,randt.wav"/>
            </a:hlinkClick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413" y="2017713"/>
            <a:ext cx="3937000" cy="294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1488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Ambiguity resolution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16505" y="5814265"/>
            <a:ext cx="88007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MEG response </a:t>
            </a:r>
            <a:r>
              <a:rPr lang="es-ES" sz="2400" dirty="0" err="1"/>
              <a:t>suppression</a:t>
            </a:r>
            <a:r>
              <a:rPr lang="es-ES" sz="2400" dirty="0"/>
              <a:t> </a:t>
            </a:r>
            <a:r>
              <a:rPr lang="es-ES" sz="2400" dirty="0" err="1"/>
              <a:t>correlates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dirty="0" err="1"/>
              <a:t>behavior</a:t>
            </a:r>
            <a:endParaRPr lang="es-E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998730"/>
            <a:ext cx="6566518" cy="4862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110" y="1313765"/>
            <a:ext cx="2430270" cy="1980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511660" y="2618910"/>
            <a:ext cx="3960440" cy="15301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466656" y="4284095"/>
            <a:ext cx="3825424" cy="15301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562110" y="3609020"/>
            <a:ext cx="2700299" cy="180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/>
          <p:cNvGrpSpPr/>
          <p:nvPr/>
        </p:nvGrpSpPr>
        <p:grpSpPr>
          <a:xfrm>
            <a:off x="3304936" y="1178750"/>
            <a:ext cx="1357074" cy="990110"/>
            <a:chOff x="3304936" y="1178750"/>
            <a:chExt cx="1357074" cy="990110"/>
          </a:xfrm>
        </p:grpSpPr>
        <p:sp>
          <p:nvSpPr>
            <p:cNvPr id="16" name="Rectangle 15"/>
            <p:cNvSpPr/>
            <p:nvPr/>
          </p:nvSpPr>
          <p:spPr>
            <a:xfrm>
              <a:off x="3304936" y="1538790"/>
              <a:ext cx="1357074" cy="630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880" y="1178750"/>
              <a:ext cx="952029" cy="225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3266855" y="1223755"/>
            <a:ext cx="1395155" cy="1080119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4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Ambiguity resolution</a:t>
            </a:r>
          </a:p>
        </p:txBody>
      </p:sp>
      <p:sp>
        <p:nvSpPr>
          <p:cNvPr id="16" name="Rectangle 22"/>
          <p:cNvSpPr txBox="1">
            <a:spLocks noChangeArrowheads="1"/>
          </p:cNvSpPr>
          <p:nvPr/>
        </p:nvSpPr>
        <p:spPr bwMode="auto">
          <a:xfrm>
            <a:off x="0" y="4673569"/>
            <a:ext cx="9144000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Awareness of stimulus ambiguity?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Varying degrees of explicit and implicit ambiguity, </a:t>
            </a:r>
            <a:br>
              <a:rPr lang="en-GB" sz="2400" dirty="0"/>
            </a:br>
            <a:r>
              <a:rPr lang="en-GB" sz="2400" dirty="0"/>
              <a:t>including ambiguity “deafness”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58B21833-1DA0-754D-BF70-812E76DD7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14965"/>
            <a:ext cx="8875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Pelofi</a:t>
            </a:r>
            <a:r>
              <a:rPr lang="en-US" sz="1200" i="1" dirty="0"/>
              <a:t>, de </a:t>
            </a:r>
            <a:r>
              <a:rPr lang="en-US" sz="1200" i="1" dirty="0" err="1"/>
              <a:t>Gardelle</a:t>
            </a:r>
            <a:r>
              <a:rPr lang="en-US" sz="1200" i="1" dirty="0"/>
              <a:t>, </a:t>
            </a:r>
            <a:r>
              <a:rPr lang="en-US" sz="1200" i="1" dirty="0" err="1"/>
              <a:t>Egré</a:t>
            </a:r>
            <a:r>
              <a:rPr lang="en-US" sz="1200" i="1" dirty="0"/>
              <a:t>, &amp; </a:t>
            </a:r>
            <a:r>
              <a:rPr lang="en-US" sz="1200" i="1" dirty="0" err="1"/>
              <a:t>Pressnitzer</a:t>
            </a:r>
            <a:r>
              <a:rPr lang="en-US" sz="1200" i="1" dirty="0"/>
              <a:t>, </a:t>
            </a:r>
            <a:r>
              <a:rPr lang="en-US" sz="1200" i="1" dirty="0" err="1"/>
              <a:t>Philos</a:t>
            </a:r>
            <a:r>
              <a:rPr lang="en-US" sz="1200" i="1" dirty="0"/>
              <a:t> Trans R Soc B, 2017</a:t>
            </a:r>
          </a:p>
          <a:p>
            <a:pPr algn="r"/>
            <a:r>
              <a:rPr lang="en-US" sz="1200" i="1" dirty="0"/>
              <a:t>Graves, </a:t>
            </a:r>
            <a:r>
              <a:rPr lang="en-US" sz="1200" i="1" dirty="0" err="1"/>
              <a:t>Egré</a:t>
            </a:r>
            <a:r>
              <a:rPr lang="en-US" sz="1200" i="1" dirty="0"/>
              <a:t>, </a:t>
            </a:r>
            <a:r>
              <a:rPr lang="en-US" sz="1200" i="1" dirty="0" err="1"/>
              <a:t>Pressnitzer</a:t>
            </a:r>
            <a:r>
              <a:rPr lang="en-US" sz="1200" i="1" dirty="0"/>
              <a:t>, &amp; de </a:t>
            </a:r>
            <a:r>
              <a:rPr lang="en-US" sz="1200" i="1" dirty="0" err="1"/>
              <a:t>Gardelle</a:t>
            </a:r>
            <a:r>
              <a:rPr lang="en-US" sz="1200" i="1" dirty="0"/>
              <a:t>, PNAS, In press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B51F4-889C-234B-9EF8-D636555A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5" y="1368001"/>
            <a:ext cx="8725359" cy="3195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CF1A4B-4CB7-224A-BE35-3BC27400CD09}"/>
              </a:ext>
            </a:extLst>
          </p:cNvPr>
          <p:cNvSpPr/>
          <p:nvPr/>
        </p:nvSpPr>
        <p:spPr>
          <a:xfrm>
            <a:off x="242374" y="1348576"/>
            <a:ext cx="253388" cy="383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4706D6-7BFE-1440-9B83-268BA86FAC8A}"/>
              </a:ext>
            </a:extLst>
          </p:cNvPr>
          <p:cNvSpPr/>
          <p:nvPr/>
        </p:nvSpPr>
        <p:spPr>
          <a:xfrm>
            <a:off x="203812" y="2572444"/>
            <a:ext cx="253388" cy="383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EF452-3EEB-0B40-980F-7819AC1DBAB1}"/>
              </a:ext>
            </a:extLst>
          </p:cNvPr>
          <p:cNvSpPr/>
          <p:nvPr/>
        </p:nvSpPr>
        <p:spPr>
          <a:xfrm>
            <a:off x="3567631" y="2705486"/>
            <a:ext cx="640811" cy="63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DA61DB-AAA4-1145-9B6B-3E2D677DE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61" t="92389" r="41519"/>
          <a:stretch/>
        </p:blipFill>
        <p:spPr>
          <a:xfrm>
            <a:off x="4048700" y="2708773"/>
            <a:ext cx="1266940" cy="2432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457EF0-4B7A-294D-BFA8-EC527E8B5303}"/>
              </a:ext>
            </a:extLst>
          </p:cNvPr>
          <p:cNvSpPr/>
          <p:nvPr/>
        </p:nvSpPr>
        <p:spPr>
          <a:xfrm>
            <a:off x="291950" y="2719791"/>
            <a:ext cx="3095739" cy="1598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43CCD8-7646-D94A-ACCB-F5CB4A61E674}"/>
              </a:ext>
            </a:extLst>
          </p:cNvPr>
          <p:cNvSpPr/>
          <p:nvPr/>
        </p:nvSpPr>
        <p:spPr>
          <a:xfrm>
            <a:off x="5530467" y="2851995"/>
            <a:ext cx="3095739" cy="1598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4D54B2-25DD-E74B-80B3-7FBB1C835CA4}"/>
              </a:ext>
            </a:extLst>
          </p:cNvPr>
          <p:cNvSpPr/>
          <p:nvPr/>
        </p:nvSpPr>
        <p:spPr>
          <a:xfrm>
            <a:off x="2880320" y="3338112"/>
            <a:ext cx="3383359" cy="1222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5FB78E-C554-C340-A6E7-80813A21ACC6}"/>
              </a:ext>
            </a:extLst>
          </p:cNvPr>
          <p:cNvSpPr/>
          <p:nvPr/>
        </p:nvSpPr>
        <p:spPr>
          <a:xfrm>
            <a:off x="543356" y="2649562"/>
            <a:ext cx="253388" cy="383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A1266-B49B-AB47-8030-1AF8E1F67294}"/>
              </a:ext>
            </a:extLst>
          </p:cNvPr>
          <p:cNvSpPr/>
          <p:nvPr/>
        </p:nvSpPr>
        <p:spPr>
          <a:xfrm>
            <a:off x="275421" y="2597418"/>
            <a:ext cx="253388" cy="383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928930-DA15-854C-8AB2-2BBE15AB3917}"/>
              </a:ext>
            </a:extLst>
          </p:cNvPr>
          <p:cNvGrpSpPr/>
          <p:nvPr/>
        </p:nvGrpSpPr>
        <p:grpSpPr>
          <a:xfrm>
            <a:off x="1773716" y="1443951"/>
            <a:ext cx="5596568" cy="1264822"/>
            <a:chOff x="1773716" y="1443951"/>
            <a:chExt cx="5596568" cy="126482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1CCE5-57C5-EE46-B708-62B5DCE33C9C}"/>
                </a:ext>
              </a:extLst>
            </p:cNvPr>
            <p:cNvSpPr/>
            <p:nvPr/>
          </p:nvSpPr>
          <p:spPr>
            <a:xfrm>
              <a:off x="1773716" y="1540416"/>
              <a:ext cx="2267639" cy="1168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051A09-81B5-C741-902C-D24D62BB2AF0}"/>
                </a:ext>
              </a:extLst>
            </p:cNvPr>
            <p:cNvSpPr/>
            <p:nvPr/>
          </p:nvSpPr>
          <p:spPr>
            <a:xfrm>
              <a:off x="5356033" y="1443951"/>
              <a:ext cx="2014251" cy="1256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425A5BA-348E-CD4A-A958-F7EB1D793C62}"/>
              </a:ext>
            </a:extLst>
          </p:cNvPr>
          <p:cNvSpPr/>
          <p:nvPr/>
        </p:nvSpPr>
        <p:spPr>
          <a:xfrm>
            <a:off x="826271" y="1402273"/>
            <a:ext cx="1017216" cy="1317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97B8B-7505-7B4B-BB8B-9E9FE9512A8D}"/>
              </a:ext>
            </a:extLst>
          </p:cNvPr>
          <p:cNvSpPr/>
          <p:nvPr/>
        </p:nvSpPr>
        <p:spPr>
          <a:xfrm>
            <a:off x="7373045" y="1540416"/>
            <a:ext cx="1194548" cy="131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Rectangle 12">
            <a:hlinkClick r:id="" action="ppaction://noaction">
              <a:snd r:embed="rId4" name="Exp1_Doub.wav"/>
            </a:hlinkClick>
            <a:extLst>
              <a:ext uri="{FF2B5EF4-FFF2-40B4-BE49-F238E27FC236}">
                <a16:creationId xmlns:a16="http://schemas.microsoft.com/office/drawing/2014/main" id="{A0B65928-5CBC-C34D-90AE-E8EE01AE2B75}"/>
              </a:ext>
            </a:extLst>
          </p:cNvPr>
          <p:cNvSpPr/>
          <p:nvPr/>
        </p:nvSpPr>
        <p:spPr>
          <a:xfrm>
            <a:off x="7559749" y="1095153"/>
            <a:ext cx="1467293" cy="2679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56700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7" grpId="0" animBg="1"/>
      <p:bldP spid="19" grpId="0" animBg="1"/>
      <p:bldP spid="20" grpId="0" animBg="1"/>
      <p:bldP spid="26" grpId="0" animBg="1"/>
      <p:bldP spid="2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Ambiguity resolution</a:t>
            </a:r>
          </a:p>
        </p:txBody>
      </p:sp>
      <p:sp>
        <p:nvSpPr>
          <p:cNvPr id="16" name="Rectangle 22"/>
          <p:cNvSpPr txBox="1">
            <a:spLocks noChangeArrowheads="1"/>
          </p:cNvSpPr>
          <p:nvPr/>
        </p:nvSpPr>
        <p:spPr bwMode="auto">
          <a:xfrm>
            <a:off x="0" y="4673569"/>
            <a:ext cx="9144000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Recording of pupil size during the task</a:t>
            </a:r>
          </a:p>
          <a:p>
            <a:pPr>
              <a:spcBef>
                <a:spcPts val="600"/>
              </a:spcBef>
              <a:defRPr/>
            </a:pPr>
            <a:r>
              <a:rPr lang="en-GB" sz="2400" dirty="0"/>
              <a:t>Pupil size predicted by future entropy of </a:t>
            </a:r>
            <a:r>
              <a:rPr lang="en-GB" sz="2400" dirty="0" err="1"/>
              <a:t>behavioral</a:t>
            </a:r>
            <a:r>
              <a:rPr lang="en-GB" sz="2400" dirty="0"/>
              <a:t> responses</a:t>
            </a:r>
          </a:p>
          <a:p>
            <a:pPr>
              <a:spcBef>
                <a:spcPts val="600"/>
              </a:spcBef>
              <a:defRPr/>
            </a:pPr>
            <a:r>
              <a:rPr lang="en-GB" sz="2400" dirty="0"/>
              <a:t>Irrespective of awareness of ambiguity</a:t>
            </a:r>
          </a:p>
          <a:p>
            <a:pPr>
              <a:spcBef>
                <a:spcPts val="600"/>
              </a:spcBef>
              <a:defRPr/>
            </a:pP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Neuromodulation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involved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in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ambiguity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resolution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?</a:t>
            </a:r>
          </a:p>
          <a:p>
            <a:pPr>
              <a:spcBef>
                <a:spcPts val="600"/>
              </a:spcBef>
              <a:defRPr/>
            </a:pPr>
            <a:endParaRPr lang="en-GB" sz="2400" dirty="0"/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58B21833-1DA0-754D-BF70-812E76DD7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69203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/>
              <a:t>Graves, </a:t>
            </a:r>
            <a:r>
              <a:rPr lang="en-US" sz="1200" i="1" dirty="0" err="1"/>
              <a:t>Egré</a:t>
            </a:r>
            <a:r>
              <a:rPr lang="en-US" sz="1200" i="1" dirty="0"/>
              <a:t>, </a:t>
            </a:r>
            <a:r>
              <a:rPr lang="en-US" sz="1200" i="1" dirty="0" err="1"/>
              <a:t>Pressnitzer</a:t>
            </a:r>
            <a:r>
              <a:rPr lang="en-US" sz="1200" i="1" dirty="0"/>
              <a:t>, &amp; de </a:t>
            </a:r>
            <a:r>
              <a:rPr lang="en-US" sz="1200" i="1" dirty="0" err="1"/>
              <a:t>Gardelle</a:t>
            </a:r>
            <a:r>
              <a:rPr lang="en-US" sz="1200" i="1" dirty="0"/>
              <a:t>, PNAS, in press</a:t>
            </a:r>
          </a:p>
        </p:txBody>
      </p:sp>
      <p:pic>
        <p:nvPicPr>
          <p:cNvPr id="10" name="Image 2">
            <a:extLst>
              <a:ext uri="{FF2B5EF4-FFF2-40B4-BE49-F238E27FC236}">
                <a16:creationId xmlns:a16="http://schemas.microsoft.com/office/drawing/2014/main" id="{2C64AAEC-53F8-7340-8627-EF808ED8F49E}"/>
              </a:ext>
            </a:extLst>
          </p:cNvPr>
          <p:cNvPicPr/>
          <p:nvPr/>
        </p:nvPicPr>
        <p:blipFill rotWithShape="1">
          <a:blip r:embed="rId3"/>
          <a:srcRect l="7872" t="-291" r="36399" b="291"/>
          <a:stretch/>
        </p:blipFill>
        <p:spPr>
          <a:xfrm>
            <a:off x="246524" y="1652065"/>
            <a:ext cx="3397621" cy="2708290"/>
          </a:xfrm>
          <a:prstGeom prst="rect">
            <a:avLst/>
          </a:prstGeom>
        </p:spPr>
      </p:pic>
      <p:pic>
        <p:nvPicPr>
          <p:cNvPr id="11" name="Image 2">
            <a:extLst>
              <a:ext uri="{FF2B5EF4-FFF2-40B4-BE49-F238E27FC236}">
                <a16:creationId xmlns:a16="http://schemas.microsoft.com/office/drawing/2014/main" id="{5D9C2525-1B3B-BD4C-9B55-A4F8C9C571CC}"/>
              </a:ext>
            </a:extLst>
          </p:cNvPr>
          <p:cNvPicPr/>
          <p:nvPr/>
        </p:nvPicPr>
        <p:blipFill rotWithShape="1">
          <a:blip r:embed="rId3"/>
          <a:srcRect l="64709"/>
          <a:stretch/>
        </p:blipFill>
        <p:spPr>
          <a:xfrm>
            <a:off x="3726216" y="1489111"/>
            <a:ext cx="2505993" cy="31254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826855-EA89-444E-B89E-C7287A10860D}"/>
              </a:ext>
            </a:extLst>
          </p:cNvPr>
          <p:cNvGrpSpPr/>
          <p:nvPr/>
        </p:nvGrpSpPr>
        <p:grpSpPr>
          <a:xfrm>
            <a:off x="5843543" y="1979063"/>
            <a:ext cx="3052061" cy="2056631"/>
            <a:chOff x="5801011" y="1979063"/>
            <a:chExt cx="3052061" cy="20566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158A1D-6EA5-FA43-8629-7C65E5C39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0687" y="2187185"/>
              <a:ext cx="3012385" cy="18485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4D5B42-DA7E-4D45-85A0-E7EB67424529}"/>
                </a:ext>
              </a:extLst>
            </p:cNvPr>
            <p:cNvSpPr/>
            <p:nvPr/>
          </p:nvSpPr>
          <p:spPr>
            <a:xfrm>
              <a:off x="5801011" y="1979063"/>
              <a:ext cx="305898" cy="528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1568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Ambiguity resolution</a:t>
            </a: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80963" y="2354263"/>
            <a:ext cx="89757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Current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and prior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evidence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combined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to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resolve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ambiguity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With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or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without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conscious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access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to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ambiguity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-&gt; A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framework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for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perceptual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inference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in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the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general case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	</a:t>
            </a:r>
            <a:r>
              <a:rPr lang="es-ES" sz="2400" dirty="0">
                <a:solidFill>
                  <a:srgbClr val="808080"/>
                </a:solidFill>
                <a:latin typeface="Arial" charset="0"/>
              </a:rPr>
              <a:t>	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58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Illusion interlude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1C3642-B7ED-F9FF-8D82-72EDB697E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7381" y="6550223"/>
            <a:ext cx="35573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Demo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after</a:t>
            </a:r>
            <a:r>
              <a:rPr lang="fr-FR" sz="1400" dirty="0">
                <a:solidFill>
                  <a:srgbClr val="000000"/>
                </a:solidFill>
              </a:rPr>
              <a:t> Shepard, 1964 &amp; </a:t>
            </a:r>
            <a:r>
              <a:rPr lang="fr-FR" sz="1400" dirty="0" err="1">
                <a:solidFill>
                  <a:srgbClr val="000000"/>
                </a:solidFill>
              </a:rPr>
              <a:t>Risset</a:t>
            </a:r>
            <a:r>
              <a:rPr lang="fr-FR" sz="1400" dirty="0">
                <a:solidFill>
                  <a:srgbClr val="000000"/>
                </a:solidFill>
              </a:rPr>
              <a:t>, 1971 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911D5497-1C69-DC29-C10B-B70E66BC8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83567"/>
            <a:ext cx="9144000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fr-FR" sz="2400" dirty="0"/>
              <a:t>A musical </a:t>
            </a:r>
            <a:r>
              <a:rPr lang="fr-FR" sz="2400" dirty="0" err="1"/>
              <a:t>scale</a:t>
            </a:r>
            <a:endParaRPr lang="fr-FR" sz="2400" dirty="0"/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fr-FR" sz="2400" dirty="0" err="1"/>
              <a:t>Anything</a:t>
            </a:r>
            <a:r>
              <a:rPr lang="fr-FR" sz="2400" dirty="0"/>
              <a:t> </a:t>
            </a:r>
            <a:r>
              <a:rPr lang="fr-FR" sz="2400" dirty="0" err="1"/>
              <a:t>funny</a:t>
            </a:r>
            <a:r>
              <a:rPr lang="fr-FR" sz="2400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F9368D-2527-6D57-0F76-89BBF36E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752" y="2259745"/>
            <a:ext cx="4426496" cy="13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6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fF3xjS.gif">
            <a:hlinkClick r:id="" action="ppaction://noaction">
              <a:snd r:embed="rId2" name="SM64-Looping_Steps_att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78" y="2609178"/>
            <a:ext cx="2741645" cy="1936969"/>
          </a:xfrm>
          <a:prstGeom prst="rect">
            <a:avLst/>
          </a:prstGeom>
        </p:spPr>
      </p:pic>
      <p:sp>
        <p:nvSpPr>
          <p:cNvPr id="28057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Musical interlude</a:t>
            </a:r>
          </a:p>
        </p:txBody>
      </p:sp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2" y="3506649"/>
            <a:ext cx="2654640" cy="2144949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61510" y="5994285"/>
            <a:ext cx="88007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Proximity</a:t>
            </a:r>
            <a:r>
              <a:rPr lang="es-ES" sz="2400" dirty="0"/>
              <a:t> </a:t>
            </a:r>
            <a:r>
              <a:rPr lang="es-ES" sz="2400" dirty="0" err="1"/>
              <a:t>cues</a:t>
            </a:r>
            <a:r>
              <a:rPr lang="es-ES" sz="2400" dirty="0"/>
              <a:t> and </a:t>
            </a:r>
            <a:r>
              <a:rPr lang="es-ES" sz="2400" dirty="0" err="1"/>
              <a:t>cyclic</a:t>
            </a:r>
            <a:r>
              <a:rPr lang="es-ES" sz="2400" dirty="0"/>
              <a:t> </a:t>
            </a:r>
            <a:r>
              <a:rPr lang="es-ES" sz="2400" dirty="0" err="1"/>
              <a:t>Shepard</a:t>
            </a:r>
            <a:r>
              <a:rPr lang="es-ES" sz="2400" dirty="0"/>
              <a:t> tones </a:t>
            </a:r>
            <a:r>
              <a:rPr lang="es-ES" sz="2400" dirty="0" err="1"/>
              <a:t>for</a:t>
            </a:r>
            <a:r>
              <a:rPr lang="es-ES" sz="2400" dirty="0"/>
              <a:t> “</a:t>
            </a:r>
            <a:r>
              <a:rPr lang="es-ES" sz="2400" dirty="0" err="1"/>
              <a:t>infinite</a:t>
            </a:r>
            <a:r>
              <a:rPr lang="es-ES" sz="2400" dirty="0"/>
              <a:t>” </a:t>
            </a:r>
            <a:r>
              <a:rPr lang="es-ES" sz="2400" dirty="0" err="1"/>
              <a:t>scale</a:t>
            </a:r>
            <a:endParaRPr lang="es-ES" sz="2400" dirty="0"/>
          </a:p>
        </p:txBody>
      </p:sp>
      <p:pic>
        <p:nvPicPr>
          <p:cNvPr id="14" name="Picture 13" descr="Screen Shot 2018-11-08 at 15.37.42.png">
            <a:hlinkClick r:id="" action="ppaction://noaction">
              <a:snd r:embed="rId5" name="Computer Suite from Little Boy_ Fall_short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75" y="2575832"/>
            <a:ext cx="2007694" cy="2003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74" y="1731638"/>
            <a:ext cx="1818448" cy="19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5" name="Picture 4" descr="giph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808820"/>
            <a:ext cx="3510390" cy="197283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46975" y="2483895"/>
            <a:ext cx="675075" cy="315035"/>
            <a:chOff x="4391980" y="2348880"/>
            <a:chExt cx="675075" cy="315035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481990" y="2348880"/>
              <a:ext cx="58506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391980" y="2663915"/>
              <a:ext cx="58506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427095" y="1763815"/>
            <a:ext cx="3105345" cy="2025225"/>
            <a:chOff x="5427095" y="1763815"/>
            <a:chExt cx="3105345" cy="2025225"/>
          </a:xfrm>
        </p:grpSpPr>
        <p:pic>
          <p:nvPicPr>
            <p:cNvPr id="8" name="Picture 7" descr="AK2jEh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095" y="1763815"/>
              <a:ext cx="2673715" cy="198022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62310" y="3519010"/>
              <a:ext cx="1170130" cy="270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6" name="Rectangle 22"/>
          <p:cNvSpPr txBox="1">
            <a:spLocks noChangeArrowheads="1"/>
          </p:cNvSpPr>
          <p:nvPr/>
        </p:nvSpPr>
        <p:spPr bwMode="auto">
          <a:xfrm>
            <a:off x="0" y="4483567"/>
            <a:ext cx="9144000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An influential proposal: “unconscious inferences”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None/>
              <a:defRPr/>
            </a:pPr>
            <a:r>
              <a:rPr lang="en-GB" sz="2400" i="1" dirty="0"/>
              <a:t>-&gt; Psychophysical evidence for unconscious inferences in hearing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26317" y="1968043"/>
            <a:ext cx="12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397056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Overview</a:t>
            </a:r>
          </a:p>
        </p:txBody>
      </p:sp>
      <p:sp>
        <p:nvSpPr>
          <p:cNvPr id="16" name="Rectangle 22"/>
          <p:cNvSpPr txBox="1">
            <a:spLocks noChangeArrowheads="1"/>
          </p:cNvSpPr>
          <p:nvPr/>
        </p:nvSpPr>
        <p:spPr bwMode="auto">
          <a:xfrm>
            <a:off x="138223" y="2007080"/>
            <a:ext cx="8867553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>
                <a:solidFill>
                  <a:schemeClr val="bg2"/>
                </a:solidFill>
              </a:rPr>
              <a:t>Acquisition of auditory memories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>
                <a:solidFill>
                  <a:schemeClr val="bg2"/>
                </a:solidFill>
              </a:rPr>
              <a:t>Resolution of perceptual ambiguity</a:t>
            </a:r>
            <a:endParaRPr lang="en-GB" sz="2400" b="1" i="1" dirty="0">
              <a:solidFill>
                <a:schemeClr val="bg2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Inter-individual differences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265312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5C79E9-5E5D-3D46-AD72-BE99305E7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4"/>
          <a:stretch/>
        </p:blipFill>
        <p:spPr>
          <a:xfrm>
            <a:off x="2291550" y="780869"/>
            <a:ext cx="4641767" cy="4020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4FF3B-1647-934A-8541-628053536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2" y="780869"/>
            <a:ext cx="6668462" cy="4122825"/>
          </a:xfrm>
          <a:prstGeom prst="rect">
            <a:avLst/>
          </a:prstGeom>
        </p:spPr>
      </p:pic>
      <p:sp>
        <p:nvSpPr>
          <p:cNvPr id="33793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Biases for frequency shifts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629" y="4959166"/>
            <a:ext cx="90630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Auditory</a:t>
            </a:r>
            <a:r>
              <a:rPr lang="es-ES" sz="2400" dirty="0"/>
              <a:t> </a:t>
            </a:r>
            <a:r>
              <a:rPr lang="es-ES" sz="2400" dirty="0" err="1"/>
              <a:t>experience</a:t>
            </a:r>
            <a:r>
              <a:rPr lang="es-ES" sz="2400" dirty="0"/>
              <a:t> </a:t>
            </a:r>
            <a:r>
              <a:rPr lang="es-ES" sz="2400" dirty="0" err="1"/>
              <a:t>should</a:t>
            </a:r>
            <a:r>
              <a:rPr lang="es-ES" sz="2400" dirty="0"/>
              <a:t> </a:t>
            </a:r>
            <a:r>
              <a:rPr lang="es-ES" sz="2400" dirty="0" err="1"/>
              <a:t>impact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inference</a:t>
            </a:r>
            <a:r>
              <a:rPr lang="es-ES" sz="2400" dirty="0"/>
              <a:t> </a:t>
            </a:r>
            <a:r>
              <a:rPr lang="es-ES" sz="2400" dirty="0" err="1"/>
              <a:t>process</a:t>
            </a:r>
            <a:r>
              <a:rPr lang="es-ES" sz="2400" dirty="0"/>
              <a:t>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Individual </a:t>
            </a:r>
            <a:r>
              <a:rPr lang="es-ES" sz="2400" dirty="0" err="1"/>
              <a:t>biases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ambiguous</a:t>
            </a:r>
            <a:r>
              <a:rPr lang="es-ES" sz="2400" dirty="0"/>
              <a:t> </a:t>
            </a:r>
            <a:r>
              <a:rPr lang="es-ES" sz="2400" dirty="0" err="1"/>
              <a:t>frequency</a:t>
            </a:r>
            <a:r>
              <a:rPr lang="es-ES" sz="2400" dirty="0"/>
              <a:t> </a:t>
            </a:r>
            <a:r>
              <a:rPr lang="es-ES" sz="2400" dirty="0" err="1"/>
              <a:t>shifts</a:t>
            </a: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Variability</a:t>
            </a:r>
            <a:r>
              <a:rPr lang="es-ES" sz="2400" dirty="0"/>
              <a:t> in </a:t>
            </a:r>
            <a:r>
              <a:rPr lang="es-ES" sz="2400" dirty="0" err="1"/>
              <a:t>direction</a:t>
            </a:r>
            <a:r>
              <a:rPr lang="es-ES" sz="2400" dirty="0"/>
              <a:t> and </a:t>
            </a:r>
            <a:r>
              <a:rPr lang="es-ES" sz="2400" dirty="0" err="1"/>
              <a:t>strength</a:t>
            </a:r>
            <a:r>
              <a:rPr lang="es-ES" sz="2400" dirty="0"/>
              <a:t> of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bias</a:t>
            </a:r>
            <a:endParaRPr lang="es-ES" sz="24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04800" y="6585091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/>
              <a:t>With M. Wexler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4603D3-B5EE-954A-8D6B-0583EA8F2911}"/>
              </a:ext>
            </a:extLst>
          </p:cNvPr>
          <p:cNvGrpSpPr/>
          <p:nvPr/>
        </p:nvGrpSpPr>
        <p:grpSpPr>
          <a:xfrm>
            <a:off x="2938854" y="1003076"/>
            <a:ext cx="4591948" cy="3798631"/>
            <a:chOff x="3576810" y="981810"/>
            <a:chExt cx="4591948" cy="3798631"/>
          </a:xfrm>
        </p:grpSpPr>
        <p:pic>
          <p:nvPicPr>
            <p:cNvPr id="6" name="Picture 5">
              <a:hlinkClick r:id="rId5"/>
              <a:extLst>
                <a:ext uri="{FF2B5EF4-FFF2-40B4-BE49-F238E27FC236}">
                  <a16:creationId xmlns:a16="http://schemas.microsoft.com/office/drawing/2014/main" id="{A96C0538-C49D-754C-9B03-BBEACF7B7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6810" y="981810"/>
              <a:ext cx="1713598" cy="376991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AC009E-EC1B-2A43-ACBD-F99C31CB418A}"/>
                </a:ext>
              </a:extLst>
            </p:cNvPr>
            <p:cNvSpPr/>
            <p:nvPr/>
          </p:nvSpPr>
          <p:spPr>
            <a:xfrm>
              <a:off x="5305474" y="4503442"/>
              <a:ext cx="28632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200" i="1" dirty="0">
                  <a:solidFill>
                    <a:srgbClr val="000000"/>
                  </a:solidFill>
                </a:rPr>
                <a:t>Deutsch, Music Perception, 1986; 1997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06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Biases for speech</a:t>
            </a:r>
          </a:p>
        </p:txBody>
      </p:sp>
      <p:pic>
        <p:nvPicPr>
          <p:cNvPr id="3" name="Picture 2" descr="Figure1_Fon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3" r="44013" b="68316"/>
          <a:stretch/>
        </p:blipFill>
        <p:spPr>
          <a:xfrm>
            <a:off x="4286536" y="1599640"/>
            <a:ext cx="781591" cy="2921691"/>
          </a:xfrm>
          <a:prstGeom prst="rect">
            <a:avLst/>
          </a:prstGeom>
        </p:spPr>
      </p:pic>
      <p:sp>
        <p:nvSpPr>
          <p:cNvPr id="12" name="Rectangle 11">
            <a:hlinkClick r:id="" action="ppaction://noaction">
              <a:snd r:embed="rId4" name="ly_test_0.wav"/>
            </a:hlinkClick>
          </p:cNvPr>
          <p:cNvSpPr/>
          <p:nvPr/>
        </p:nvSpPr>
        <p:spPr>
          <a:xfrm>
            <a:off x="4376860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2"/>
          <p:cNvSpPr txBox="1">
            <a:spLocks noChangeArrowheads="1"/>
          </p:cNvSpPr>
          <p:nvPr/>
        </p:nvSpPr>
        <p:spPr bwMode="auto">
          <a:xfrm>
            <a:off x="0" y="4569044"/>
            <a:ext cx="9144000" cy="93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600"/>
              </a:spcBef>
              <a:buNone/>
              <a:defRPr/>
            </a:pPr>
            <a:r>
              <a:rPr lang="en-GB" sz="2400" dirty="0"/>
              <a:t>Do you hear </a:t>
            </a:r>
            <a:r>
              <a:rPr lang="en-GB" sz="2400" i="1" dirty="0"/>
              <a:t>“Laurel” </a:t>
            </a:r>
            <a:r>
              <a:rPr lang="en-GB" sz="2400" dirty="0"/>
              <a:t>or</a:t>
            </a:r>
            <a:r>
              <a:rPr lang="en-GB" sz="2400" i="1" dirty="0"/>
              <a:t> “</a:t>
            </a:r>
            <a:r>
              <a:rPr lang="en-GB" sz="2400" i="1" dirty="0" err="1"/>
              <a:t>Yanny</a:t>
            </a:r>
            <a:r>
              <a:rPr lang="en-GB" sz="2400" i="1" dirty="0"/>
              <a:t>” ?</a:t>
            </a:r>
          </a:p>
        </p:txBody>
      </p:sp>
    </p:spTree>
    <p:extLst>
      <p:ext uri="{BB962C8B-B14F-4D97-AF65-F5344CB8AC3E}">
        <p14:creationId xmlns:p14="http://schemas.microsoft.com/office/powerpoint/2010/main" val="849322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Biases for speech</a:t>
            </a:r>
          </a:p>
        </p:txBody>
      </p:sp>
      <p:pic>
        <p:nvPicPr>
          <p:cNvPr id="3" name="Picture 2" descr="Figure1_Fon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" r="7550" b="68316"/>
          <a:stretch/>
        </p:blipFill>
        <p:spPr>
          <a:xfrm>
            <a:off x="217332" y="1599640"/>
            <a:ext cx="8502289" cy="2921691"/>
          </a:xfrm>
          <a:prstGeom prst="rect">
            <a:avLst/>
          </a:prstGeom>
        </p:spPr>
      </p:pic>
      <p:sp>
        <p:nvSpPr>
          <p:cNvPr id="4" name="Rectangle 3">
            <a:hlinkClick r:id="" action="ppaction://noaction">
              <a:snd r:embed="rId4" name="ly_test_-60.wav"/>
            </a:hlinkClick>
          </p:cNvPr>
          <p:cNvSpPr/>
          <p:nvPr/>
        </p:nvSpPr>
        <p:spPr>
          <a:xfrm>
            <a:off x="7938031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noaction">
              <a:snd r:embed="rId5" name="ly_test_-48.wav"/>
            </a:hlinkClick>
          </p:cNvPr>
          <p:cNvSpPr/>
          <p:nvPr/>
        </p:nvSpPr>
        <p:spPr>
          <a:xfrm>
            <a:off x="7225800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" action="ppaction://noaction">
              <a:snd r:embed="rId6" name="ly_test_-36.wav"/>
            </a:hlinkClick>
          </p:cNvPr>
          <p:cNvSpPr/>
          <p:nvPr/>
        </p:nvSpPr>
        <p:spPr>
          <a:xfrm>
            <a:off x="6513565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" action="ppaction://noaction">
              <a:snd r:embed="rId7" name="ly_test_-24.wav"/>
            </a:hlinkClick>
          </p:cNvPr>
          <p:cNvSpPr/>
          <p:nvPr/>
        </p:nvSpPr>
        <p:spPr>
          <a:xfrm>
            <a:off x="5801330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" action="ppaction://noaction">
              <a:snd r:embed="rId8" name="ly_test_-12.wav"/>
            </a:hlinkClick>
          </p:cNvPr>
          <p:cNvSpPr/>
          <p:nvPr/>
        </p:nvSpPr>
        <p:spPr>
          <a:xfrm>
            <a:off x="5089095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" action="ppaction://noaction">
              <a:snd r:embed="rId9" name="ly_test_0.wav"/>
            </a:hlinkClick>
          </p:cNvPr>
          <p:cNvSpPr/>
          <p:nvPr/>
        </p:nvSpPr>
        <p:spPr>
          <a:xfrm>
            <a:off x="4376860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" action="ppaction://noaction">
              <a:snd r:embed="rId10" name="ly_test_12.wav"/>
            </a:hlinkClick>
          </p:cNvPr>
          <p:cNvSpPr/>
          <p:nvPr/>
        </p:nvSpPr>
        <p:spPr>
          <a:xfrm>
            <a:off x="3664625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" action="ppaction://noaction">
              <a:snd r:embed="rId11" name="ly_test_24.wav"/>
            </a:hlinkClick>
          </p:cNvPr>
          <p:cNvSpPr/>
          <p:nvPr/>
        </p:nvSpPr>
        <p:spPr>
          <a:xfrm>
            <a:off x="2952390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" action="ppaction://noaction">
              <a:snd r:embed="rId12" name="ly_test_36.wav"/>
            </a:hlinkClick>
          </p:cNvPr>
          <p:cNvSpPr/>
          <p:nvPr/>
        </p:nvSpPr>
        <p:spPr>
          <a:xfrm>
            <a:off x="2240155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" action="ppaction://noaction">
              <a:snd r:embed="rId13" name="ly_test_48.wav"/>
            </a:hlinkClick>
          </p:cNvPr>
          <p:cNvSpPr/>
          <p:nvPr/>
        </p:nvSpPr>
        <p:spPr>
          <a:xfrm>
            <a:off x="1527920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" action="ppaction://noaction">
              <a:snd r:embed="rId14" name="ly_test_60.wav"/>
            </a:hlinkClick>
          </p:cNvPr>
          <p:cNvSpPr/>
          <p:nvPr/>
        </p:nvSpPr>
        <p:spPr>
          <a:xfrm>
            <a:off x="815685" y="1434554"/>
            <a:ext cx="549556" cy="32969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2"/>
          <p:cNvSpPr txBox="1">
            <a:spLocks noChangeArrowheads="1"/>
          </p:cNvSpPr>
          <p:nvPr/>
        </p:nvSpPr>
        <p:spPr bwMode="auto">
          <a:xfrm>
            <a:off x="0" y="4666732"/>
            <a:ext cx="9144000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i="1" dirty="0"/>
              <a:t>Laurel</a:t>
            </a:r>
            <a:r>
              <a:rPr lang="en-GB" sz="2400" dirty="0"/>
              <a:t> in low frequencies, </a:t>
            </a:r>
            <a:r>
              <a:rPr lang="en-GB" sz="2400" i="1" dirty="0" err="1"/>
              <a:t>Yanny</a:t>
            </a:r>
            <a:r>
              <a:rPr lang="en-GB" sz="2400" dirty="0"/>
              <a:t> in high frequencies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Experiment, “Do you hear </a:t>
            </a:r>
            <a:r>
              <a:rPr lang="en-GB" sz="2400" i="1" dirty="0"/>
              <a:t>Laurel </a:t>
            </a:r>
            <a:r>
              <a:rPr lang="en-GB" sz="2400" dirty="0"/>
              <a:t>or </a:t>
            </a:r>
            <a:r>
              <a:rPr lang="en-GB" sz="2400" i="1" dirty="0" err="1"/>
              <a:t>Yanny</a:t>
            </a:r>
            <a:r>
              <a:rPr lang="en-GB" sz="2400" dirty="0"/>
              <a:t>?”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“How confident are you?”</a:t>
            </a:r>
          </a:p>
        </p:txBody>
      </p:sp>
    </p:spTree>
    <p:extLst>
      <p:ext uri="{BB962C8B-B14F-4D97-AF65-F5344CB8AC3E}">
        <p14:creationId xmlns:p14="http://schemas.microsoft.com/office/powerpoint/2010/main" val="87510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Biases for speech</a:t>
            </a:r>
          </a:p>
        </p:txBody>
      </p:sp>
      <p:pic>
        <p:nvPicPr>
          <p:cNvPr id="3" name="Picture 2" descr="Figure1_Font.png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b="19257"/>
          <a:stretch/>
        </p:blipFill>
        <p:spPr>
          <a:xfrm>
            <a:off x="1086885" y="915824"/>
            <a:ext cx="7156441" cy="5709884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04800" y="6584950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Pressnitzer</a:t>
            </a:r>
            <a:r>
              <a:rPr lang="en-US" sz="1200" i="1" dirty="0"/>
              <a:t>, Graves, Chambers, de </a:t>
            </a:r>
            <a:r>
              <a:rPr lang="en-US" sz="1200" i="1" dirty="0" err="1"/>
              <a:t>Gardelle</a:t>
            </a:r>
            <a:r>
              <a:rPr lang="en-US" sz="1200" i="1" dirty="0"/>
              <a:t>, &amp; </a:t>
            </a:r>
            <a:r>
              <a:rPr lang="en-US" sz="1200" i="1" dirty="0" err="1"/>
              <a:t>Egré</a:t>
            </a:r>
            <a:r>
              <a:rPr lang="en-US" sz="1200" i="1" dirty="0"/>
              <a:t>, Current Biology, 2018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7DBFB9-5C80-A846-91F5-5967A67A167C}"/>
              </a:ext>
            </a:extLst>
          </p:cNvPr>
          <p:cNvSpPr/>
          <p:nvPr/>
        </p:nvSpPr>
        <p:spPr>
          <a:xfrm>
            <a:off x="837282" y="4693186"/>
            <a:ext cx="7579605" cy="189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5187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5542ECC-B735-644C-A59B-76346C4E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21" y="2877367"/>
            <a:ext cx="2346960" cy="1760220"/>
          </a:xfrm>
          <a:prstGeom prst="rect">
            <a:avLst/>
          </a:prstGeom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Inter-individual differences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07D55A2-B6FA-5846-96C6-7AFC0953B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85091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/>
              <a:t>With L. </a:t>
            </a:r>
            <a:r>
              <a:rPr lang="en-US" sz="1200" i="1" dirty="0" err="1"/>
              <a:t>Demany</a:t>
            </a:r>
            <a:r>
              <a:rPr lang="en-US" sz="1200" i="1" dirty="0"/>
              <a:t>, R. </a:t>
            </a:r>
            <a:r>
              <a:rPr lang="en-US" sz="1200" i="1" dirty="0" err="1"/>
              <a:t>Bravard</a:t>
            </a:r>
            <a:endParaRPr lang="en-US" sz="12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2C6AF3-752B-B742-9695-CD9F8237A266}"/>
              </a:ext>
            </a:extLst>
          </p:cNvPr>
          <p:cNvCxnSpPr>
            <a:cxnSpLocks/>
          </p:cNvCxnSpPr>
          <p:nvPr/>
        </p:nvCxnSpPr>
        <p:spPr>
          <a:xfrm>
            <a:off x="1435608" y="2014582"/>
            <a:ext cx="0" cy="5747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2" name="Group 4101">
            <a:extLst>
              <a:ext uri="{FF2B5EF4-FFF2-40B4-BE49-F238E27FC236}">
                <a16:creationId xmlns:a16="http://schemas.microsoft.com/office/drawing/2014/main" id="{0007412E-9699-0A4B-9307-40056A7B2782}"/>
              </a:ext>
            </a:extLst>
          </p:cNvPr>
          <p:cNvGrpSpPr/>
          <p:nvPr/>
        </p:nvGrpSpPr>
        <p:grpSpPr>
          <a:xfrm>
            <a:off x="607929" y="1453533"/>
            <a:ext cx="3054025" cy="1472984"/>
            <a:chOff x="607929" y="2126633"/>
            <a:chExt cx="3054025" cy="147298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F9090A1-8189-A04F-8D05-A6A48DF94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706" y="2126633"/>
              <a:ext cx="0" cy="1149531"/>
            </a:xfrm>
            <a:prstGeom prst="straightConnector1">
              <a:avLst/>
            </a:prstGeom>
            <a:ln w="317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9F6880-A38A-D54A-946B-F26DCCFC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337" y="3276164"/>
              <a:ext cx="2760617" cy="1"/>
            </a:xfrm>
            <a:prstGeom prst="straightConnector1">
              <a:avLst/>
            </a:prstGeom>
            <a:ln w="317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6FECEA-153F-0E42-B190-D03B1B2040BC}"/>
                </a:ext>
              </a:extLst>
            </p:cNvPr>
            <p:cNvSpPr txBox="1"/>
            <p:nvPr/>
          </p:nvSpPr>
          <p:spPr>
            <a:xfrm>
              <a:off x="2601468" y="3291840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i="1" dirty="0"/>
                <a:t>Frequency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20DF80-18A9-CB4A-8B94-9DB7E7DFD1E6}"/>
                </a:ext>
              </a:extLst>
            </p:cNvPr>
            <p:cNvSpPr txBox="1"/>
            <p:nvPr/>
          </p:nvSpPr>
          <p:spPr>
            <a:xfrm rot="16200000">
              <a:off x="271138" y="2547510"/>
              <a:ext cx="981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i="1" dirty="0"/>
                <a:t>Amplitude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228B60-AC62-C74E-AFDE-249967B5E2B2}"/>
              </a:ext>
            </a:extLst>
          </p:cNvPr>
          <p:cNvCxnSpPr>
            <a:cxnSpLocks/>
          </p:cNvCxnSpPr>
          <p:nvPr/>
        </p:nvCxnSpPr>
        <p:spPr>
          <a:xfrm>
            <a:off x="1862328" y="2014582"/>
            <a:ext cx="0" cy="5747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7E1C4D-5707-604D-9D40-EC1D029FD87D}"/>
              </a:ext>
            </a:extLst>
          </p:cNvPr>
          <p:cNvCxnSpPr>
            <a:cxnSpLocks/>
          </p:cNvCxnSpPr>
          <p:nvPr/>
        </p:nvCxnSpPr>
        <p:spPr>
          <a:xfrm>
            <a:off x="2106168" y="2014582"/>
            <a:ext cx="0" cy="5747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EA9AB6-7E48-7041-BE06-BDB9AF77ECF4}"/>
              </a:ext>
            </a:extLst>
          </p:cNvPr>
          <p:cNvCxnSpPr>
            <a:cxnSpLocks/>
          </p:cNvCxnSpPr>
          <p:nvPr/>
        </p:nvCxnSpPr>
        <p:spPr>
          <a:xfrm>
            <a:off x="2505456" y="2014582"/>
            <a:ext cx="0" cy="5747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8262E2-C60B-DA45-A1C8-2CF2724EBC7A}"/>
              </a:ext>
            </a:extLst>
          </p:cNvPr>
          <p:cNvCxnSpPr>
            <a:cxnSpLocks/>
          </p:cNvCxnSpPr>
          <p:nvPr/>
        </p:nvCxnSpPr>
        <p:spPr>
          <a:xfrm>
            <a:off x="3220212" y="2014582"/>
            <a:ext cx="0" cy="5747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B0C51-D9ED-EA4D-B6D3-4007032DA270}"/>
              </a:ext>
            </a:extLst>
          </p:cNvPr>
          <p:cNvCxnSpPr>
            <a:cxnSpLocks/>
          </p:cNvCxnSpPr>
          <p:nvPr/>
        </p:nvCxnSpPr>
        <p:spPr>
          <a:xfrm>
            <a:off x="3041904" y="2014582"/>
            <a:ext cx="0" cy="5747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F9475A-FE32-7147-B5EB-6BC74CD42290}"/>
              </a:ext>
            </a:extLst>
          </p:cNvPr>
          <p:cNvCxnSpPr>
            <a:cxnSpLocks/>
          </p:cNvCxnSpPr>
          <p:nvPr/>
        </p:nvCxnSpPr>
        <p:spPr>
          <a:xfrm>
            <a:off x="1075944" y="2014582"/>
            <a:ext cx="0" cy="5747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974B1BC5-ED20-3641-8385-7EB0793C7AF9}"/>
              </a:ext>
            </a:extLst>
          </p:cNvPr>
          <p:cNvGrpSpPr/>
          <p:nvPr/>
        </p:nvGrpSpPr>
        <p:grpSpPr>
          <a:xfrm>
            <a:off x="5014031" y="1453533"/>
            <a:ext cx="3054025" cy="1472984"/>
            <a:chOff x="5014031" y="2126633"/>
            <a:chExt cx="3054025" cy="147298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1001F5-C7A4-9742-99DF-48EBB3F28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808" y="2126633"/>
              <a:ext cx="0" cy="1149531"/>
            </a:xfrm>
            <a:prstGeom prst="straightConnector1">
              <a:avLst/>
            </a:prstGeom>
            <a:ln w="317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CB933E6-E623-D643-9D52-0B9473F331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7439" y="3276164"/>
              <a:ext cx="2760617" cy="1"/>
            </a:xfrm>
            <a:prstGeom prst="straightConnector1">
              <a:avLst/>
            </a:prstGeom>
            <a:ln w="317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4BB24B-42A9-2640-BDCC-FB7C43329477}"/>
                </a:ext>
              </a:extLst>
            </p:cNvPr>
            <p:cNvSpPr txBox="1"/>
            <p:nvPr/>
          </p:nvSpPr>
          <p:spPr>
            <a:xfrm>
              <a:off x="7007570" y="3291840"/>
              <a:ext cx="10294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1400" i="1" dirty="0"/>
                <a:t>Frequency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50E9E3-6AC1-6844-8536-33665969D015}"/>
                </a:ext>
              </a:extLst>
            </p:cNvPr>
            <p:cNvSpPr txBox="1"/>
            <p:nvPr/>
          </p:nvSpPr>
          <p:spPr>
            <a:xfrm rot="16200000">
              <a:off x="4677240" y="2547510"/>
              <a:ext cx="981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1400" i="1" dirty="0"/>
                <a:t>Amplitude</a:t>
              </a:r>
            </a:p>
          </p:txBody>
        </p:sp>
      </p:grpSp>
      <p:grpSp>
        <p:nvGrpSpPr>
          <p:cNvPr id="4104" name="Group 4103">
            <a:extLst>
              <a:ext uri="{FF2B5EF4-FFF2-40B4-BE49-F238E27FC236}">
                <a16:creationId xmlns:a16="http://schemas.microsoft.com/office/drawing/2014/main" id="{03B45415-EB32-5F4A-B854-49DD09FEADBD}"/>
              </a:ext>
            </a:extLst>
          </p:cNvPr>
          <p:cNvGrpSpPr/>
          <p:nvPr/>
        </p:nvGrpSpPr>
        <p:grpSpPr>
          <a:xfrm>
            <a:off x="5482046" y="2014582"/>
            <a:ext cx="2144268" cy="574766"/>
            <a:chOff x="5482046" y="2687682"/>
            <a:chExt cx="2144268" cy="57476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2FFF86-1606-314F-8DBD-CC31C03A6ECE}"/>
                </a:ext>
              </a:extLst>
            </p:cNvPr>
            <p:cNvCxnSpPr>
              <a:cxnSpLocks/>
            </p:cNvCxnSpPr>
            <p:nvPr/>
          </p:nvCxnSpPr>
          <p:spPr>
            <a:xfrm>
              <a:off x="5841710" y="2687682"/>
              <a:ext cx="0" cy="574766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937A71-1EA4-E34A-8E4B-198E0821A5C8}"/>
                </a:ext>
              </a:extLst>
            </p:cNvPr>
            <p:cNvCxnSpPr>
              <a:cxnSpLocks/>
            </p:cNvCxnSpPr>
            <p:nvPr/>
          </p:nvCxnSpPr>
          <p:spPr>
            <a:xfrm>
              <a:off x="6268430" y="2687682"/>
              <a:ext cx="0" cy="574766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D99185-4FCB-B644-8AE6-6E4E2A0C6B4B}"/>
                </a:ext>
              </a:extLst>
            </p:cNvPr>
            <p:cNvCxnSpPr>
              <a:cxnSpLocks/>
            </p:cNvCxnSpPr>
            <p:nvPr/>
          </p:nvCxnSpPr>
          <p:spPr>
            <a:xfrm>
              <a:off x="6512270" y="2687682"/>
              <a:ext cx="0" cy="574766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EF878-C8B5-4044-9D4A-214439FFF4B1}"/>
                </a:ext>
              </a:extLst>
            </p:cNvPr>
            <p:cNvCxnSpPr>
              <a:cxnSpLocks/>
            </p:cNvCxnSpPr>
            <p:nvPr/>
          </p:nvCxnSpPr>
          <p:spPr>
            <a:xfrm>
              <a:off x="6911558" y="2687682"/>
              <a:ext cx="0" cy="574766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11C0FF-DEB7-5647-A888-9E6A1730236E}"/>
                </a:ext>
              </a:extLst>
            </p:cNvPr>
            <p:cNvCxnSpPr>
              <a:cxnSpLocks/>
            </p:cNvCxnSpPr>
            <p:nvPr/>
          </p:nvCxnSpPr>
          <p:spPr>
            <a:xfrm>
              <a:off x="7626314" y="2687682"/>
              <a:ext cx="0" cy="574766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4AF823-C7B6-A448-A25E-30A7CDEE427C}"/>
                </a:ext>
              </a:extLst>
            </p:cNvPr>
            <p:cNvCxnSpPr>
              <a:cxnSpLocks/>
            </p:cNvCxnSpPr>
            <p:nvPr/>
          </p:nvCxnSpPr>
          <p:spPr>
            <a:xfrm>
              <a:off x="7448006" y="2687682"/>
              <a:ext cx="0" cy="574766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53DEAD-1A7F-4146-A786-4846E2F63FF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046" y="2687682"/>
              <a:ext cx="0" cy="574766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6" name="Group 4105">
            <a:extLst>
              <a:ext uri="{FF2B5EF4-FFF2-40B4-BE49-F238E27FC236}">
                <a16:creationId xmlns:a16="http://schemas.microsoft.com/office/drawing/2014/main" id="{C8950226-4EFC-0547-9271-6080F0ED7A46}"/>
              </a:ext>
            </a:extLst>
          </p:cNvPr>
          <p:cNvGrpSpPr/>
          <p:nvPr/>
        </p:nvGrpSpPr>
        <p:grpSpPr>
          <a:xfrm>
            <a:off x="5558697" y="2014582"/>
            <a:ext cx="2144268" cy="574766"/>
            <a:chOff x="5558697" y="2687682"/>
            <a:chExt cx="2144268" cy="57476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748A65-9BC6-2B47-BA4B-1043424B49CF}"/>
                </a:ext>
              </a:extLst>
            </p:cNvPr>
            <p:cNvCxnSpPr>
              <a:cxnSpLocks/>
            </p:cNvCxnSpPr>
            <p:nvPr/>
          </p:nvCxnSpPr>
          <p:spPr>
            <a:xfrm>
              <a:off x="5783097" y="2687682"/>
              <a:ext cx="0" cy="574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AD12DE-88F7-D443-85CE-975044A70F15}"/>
                </a:ext>
              </a:extLst>
            </p:cNvPr>
            <p:cNvCxnSpPr>
              <a:cxnSpLocks/>
            </p:cNvCxnSpPr>
            <p:nvPr/>
          </p:nvCxnSpPr>
          <p:spPr>
            <a:xfrm>
              <a:off x="6144884" y="2687682"/>
              <a:ext cx="0" cy="574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ED9D369-4395-C94B-8E66-3F56FA74EB5A}"/>
                </a:ext>
              </a:extLst>
            </p:cNvPr>
            <p:cNvCxnSpPr>
              <a:cxnSpLocks/>
            </p:cNvCxnSpPr>
            <p:nvPr/>
          </p:nvCxnSpPr>
          <p:spPr>
            <a:xfrm>
              <a:off x="6594330" y="2687682"/>
              <a:ext cx="0" cy="574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21A64E2-51E1-C141-B212-F72765230C5E}"/>
                </a:ext>
              </a:extLst>
            </p:cNvPr>
            <p:cNvCxnSpPr>
              <a:cxnSpLocks/>
            </p:cNvCxnSpPr>
            <p:nvPr/>
          </p:nvCxnSpPr>
          <p:spPr>
            <a:xfrm>
              <a:off x="6788016" y="2687682"/>
              <a:ext cx="0" cy="574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989F6C-1D19-544E-A725-89BC6CE62EA8}"/>
                </a:ext>
              </a:extLst>
            </p:cNvPr>
            <p:cNvCxnSpPr>
              <a:cxnSpLocks/>
            </p:cNvCxnSpPr>
            <p:nvPr/>
          </p:nvCxnSpPr>
          <p:spPr>
            <a:xfrm>
              <a:off x="7702965" y="2687682"/>
              <a:ext cx="0" cy="574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47C2CB-C608-F74B-BEEE-88464AA15C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7744" y="2687682"/>
              <a:ext cx="0" cy="574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E4CF039-01A1-3C4B-92D9-7B9542F436DC}"/>
                </a:ext>
              </a:extLst>
            </p:cNvPr>
            <p:cNvCxnSpPr>
              <a:cxnSpLocks/>
            </p:cNvCxnSpPr>
            <p:nvPr/>
          </p:nvCxnSpPr>
          <p:spPr>
            <a:xfrm>
              <a:off x="5558697" y="2687682"/>
              <a:ext cx="0" cy="574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ECBD6C7A-525B-1E4E-A9AE-018ADA9EFE11}"/>
              </a:ext>
            </a:extLst>
          </p:cNvPr>
          <p:cNvGrpSpPr/>
          <p:nvPr/>
        </p:nvGrpSpPr>
        <p:grpSpPr>
          <a:xfrm>
            <a:off x="5485321" y="2089705"/>
            <a:ext cx="2217644" cy="0"/>
            <a:chOff x="5485321" y="2762805"/>
            <a:chExt cx="2217644" cy="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3DD222C-2627-C640-9A7B-4A445ED177B7}"/>
                </a:ext>
              </a:extLst>
            </p:cNvPr>
            <p:cNvCxnSpPr>
              <a:cxnSpLocks/>
            </p:cNvCxnSpPr>
            <p:nvPr/>
          </p:nvCxnSpPr>
          <p:spPr>
            <a:xfrm>
              <a:off x="5485321" y="2762805"/>
              <a:ext cx="80103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C1FED5A-8B6A-DA47-A6D9-9B7630B87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8170" y="2762805"/>
              <a:ext cx="648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8BC196F-0447-714F-B3D3-AC4E04F00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3589" y="2762805"/>
              <a:ext cx="1296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4664E2E-0C5D-9747-9B93-AC31C5BE636F}"/>
                </a:ext>
              </a:extLst>
            </p:cNvPr>
            <p:cNvCxnSpPr>
              <a:cxnSpLocks/>
            </p:cNvCxnSpPr>
            <p:nvPr/>
          </p:nvCxnSpPr>
          <p:spPr>
            <a:xfrm>
              <a:off x="6512270" y="2762805"/>
              <a:ext cx="80103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723C972-7D15-6241-AA16-25AC78450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6877" y="2762805"/>
              <a:ext cx="1224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DBDEE9D-DD72-2C44-8DD8-02DC1B36D5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7744" y="2762805"/>
              <a:ext cx="80103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B68E3F7-C6EC-3342-9B02-4B398831B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0965" y="2762805"/>
              <a:ext cx="720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22">
            <a:extLst>
              <a:ext uri="{FF2B5EF4-FFF2-40B4-BE49-F238E27FC236}">
                <a16:creationId xmlns:a16="http://schemas.microsoft.com/office/drawing/2014/main" id="{3EC3B5EB-7363-524D-BD89-BA8A671E2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66732"/>
            <a:ext cx="9144000" cy="177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Pitch judgement, up or down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Implicit “perceptual weights” for different frequency regions?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Reverse correlation to estimate perceptual weights</a:t>
            </a:r>
          </a:p>
        </p:txBody>
      </p:sp>
      <p:pic>
        <p:nvPicPr>
          <p:cNvPr id="2" name="SonJS.wav" descr="SonJS.wav">
            <a:hlinkClick r:id="" action="ppaction://media"/>
            <a:extLst>
              <a:ext uri="{FF2B5EF4-FFF2-40B4-BE49-F238E27FC236}">
                <a16:creationId xmlns:a16="http://schemas.microsoft.com/office/drawing/2014/main" id="{B9B288BA-C38A-7B49-A9DE-6B4CB300F4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3055" y="2089705"/>
            <a:ext cx="468512" cy="468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82DEDC-0D7F-214B-8D51-D9CA12996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278" y="2877367"/>
            <a:ext cx="2346960" cy="1760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016B6-3DEA-5C43-A35B-253EECFC8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335" y="2877367"/>
            <a:ext cx="2346960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Inter-individual differences</a:t>
            </a:r>
          </a:p>
        </p:txBody>
      </p:sp>
      <p:sp>
        <p:nvSpPr>
          <p:cNvPr id="77" name="Rectangle 22">
            <a:extLst>
              <a:ext uri="{FF2B5EF4-FFF2-40B4-BE49-F238E27FC236}">
                <a16:creationId xmlns:a16="http://schemas.microsoft.com/office/drawing/2014/main" id="{3EC3B5EB-7363-524D-BD89-BA8A671E2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66732"/>
            <a:ext cx="9144000" cy="177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Online experiment for large cohort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A mode and some variability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6DABC-A2F6-FE45-903A-39B59E39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821" y="830900"/>
            <a:ext cx="5114442" cy="38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3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Inter-individual differences</a:t>
            </a:r>
          </a:p>
        </p:txBody>
      </p:sp>
      <p:sp>
        <p:nvSpPr>
          <p:cNvPr id="77" name="Rectangle 22">
            <a:extLst>
              <a:ext uri="{FF2B5EF4-FFF2-40B4-BE49-F238E27FC236}">
                <a16:creationId xmlns:a16="http://schemas.microsoft.com/office/drawing/2014/main" id="{3EC3B5EB-7363-524D-BD89-BA8A671E2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66732"/>
            <a:ext cx="9144000" cy="177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Sub-group of participants for follow-up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A variety of weight shapes 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Is it measurement noise?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21629-BE57-C640-A4A7-A1B20E1B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041678"/>
            <a:ext cx="4400550" cy="352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BEBF4-CF04-834C-A240-A1D189958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02" y="1348932"/>
            <a:ext cx="4284248" cy="32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4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Inter-individual differences</a:t>
            </a:r>
          </a:p>
        </p:txBody>
      </p:sp>
      <p:sp>
        <p:nvSpPr>
          <p:cNvPr id="77" name="Rectangle 22">
            <a:extLst>
              <a:ext uri="{FF2B5EF4-FFF2-40B4-BE49-F238E27FC236}">
                <a16:creationId xmlns:a16="http://schemas.microsoft.com/office/drawing/2014/main" id="{3EC3B5EB-7363-524D-BD89-BA8A671E2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66732"/>
            <a:ext cx="9144000" cy="219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endParaRPr lang="en-GB" sz="2400" dirty="0"/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Three sessions: T0; </a:t>
            </a:r>
            <a:r>
              <a:rPr lang="en-GB" sz="2400" dirty="0">
                <a:solidFill>
                  <a:srgbClr val="FF0000"/>
                </a:solidFill>
              </a:rPr>
              <a:t>T0 + 1 month;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0432FF"/>
                </a:solidFill>
              </a:rPr>
              <a:t>T0 + 1 month + 1 day 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No, not noise: striking stability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Wait, is it simply audibility?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None/>
              <a:defRPr/>
            </a:pP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1AA77-37A2-9E43-885A-76D6FB017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1"/>
          <a:stretch/>
        </p:blipFill>
        <p:spPr>
          <a:xfrm>
            <a:off x="1298371" y="731838"/>
            <a:ext cx="5992540" cy="43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Inter-individual differences</a:t>
            </a:r>
          </a:p>
        </p:txBody>
      </p:sp>
      <p:sp>
        <p:nvSpPr>
          <p:cNvPr id="77" name="Rectangle 22">
            <a:extLst>
              <a:ext uri="{FF2B5EF4-FFF2-40B4-BE49-F238E27FC236}">
                <a16:creationId xmlns:a16="http://schemas.microsoft.com/office/drawing/2014/main" id="{3EC3B5EB-7363-524D-BD89-BA8A671E2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66732"/>
            <a:ext cx="9144000" cy="177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endParaRPr lang="en-GB" sz="2400" dirty="0"/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No, not audibility: shape is different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Really not audibility: all sounds in Threshold-Equalizing Noise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None/>
              <a:defRPr/>
            </a:pP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2CA70-658B-BF4F-8165-1AE45BE7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47" y="1069382"/>
            <a:ext cx="5135105" cy="38513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9C8056-2548-8246-9CBB-D04A188C87F7}"/>
              </a:ext>
            </a:extLst>
          </p:cNvPr>
          <p:cNvGrpSpPr/>
          <p:nvPr/>
        </p:nvGrpSpPr>
        <p:grpSpPr>
          <a:xfrm>
            <a:off x="4525505" y="885983"/>
            <a:ext cx="3458706" cy="4218127"/>
            <a:chOff x="4525505" y="885983"/>
            <a:chExt cx="3458706" cy="42181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0EB1FB-565E-884E-8959-639761C8DE8D}"/>
                </a:ext>
              </a:extLst>
            </p:cNvPr>
            <p:cNvSpPr/>
            <p:nvPr/>
          </p:nvSpPr>
          <p:spPr>
            <a:xfrm>
              <a:off x="4525505" y="885983"/>
              <a:ext cx="3208149" cy="36266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4489C-71A2-2C43-B957-EEB3C8B62B63}"/>
                </a:ext>
              </a:extLst>
            </p:cNvPr>
            <p:cNvSpPr/>
            <p:nvPr/>
          </p:nvSpPr>
          <p:spPr>
            <a:xfrm>
              <a:off x="4776062" y="3882332"/>
              <a:ext cx="3208149" cy="1221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28699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Overview</a:t>
            </a:r>
          </a:p>
        </p:txBody>
      </p:sp>
      <p:sp>
        <p:nvSpPr>
          <p:cNvPr id="16" name="Rectangle 22"/>
          <p:cNvSpPr txBox="1">
            <a:spLocks noChangeArrowheads="1"/>
          </p:cNvSpPr>
          <p:nvPr/>
        </p:nvSpPr>
        <p:spPr bwMode="auto">
          <a:xfrm>
            <a:off x="138223" y="2007080"/>
            <a:ext cx="8867553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Acquisition of auditory memories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Resolution of perceptual ambiguity</a:t>
            </a:r>
            <a:endParaRPr lang="en-GB" sz="2400" b="1" i="1" dirty="0"/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Inter-individual differences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347237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Inter-individual differences</a:t>
            </a:r>
          </a:p>
        </p:txBody>
      </p:sp>
      <p:sp>
        <p:nvSpPr>
          <p:cNvPr id="77" name="Rectangle 22">
            <a:extLst>
              <a:ext uri="{FF2B5EF4-FFF2-40B4-BE49-F238E27FC236}">
                <a16:creationId xmlns:a16="http://schemas.microsoft.com/office/drawing/2014/main" id="{3EC3B5EB-7363-524D-BD89-BA8A671E2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66731"/>
            <a:ext cx="9144000" cy="196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endParaRPr lang="en-GB" sz="2400" dirty="0"/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Inter-individual differences in frequency-change perception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What about the average mode?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Matches “frequency importance function” of speech…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None/>
              <a:defRPr/>
            </a:pP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1B204-78F4-D540-8CEC-CE43379A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1212743"/>
            <a:ext cx="4724400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55ED1-D533-6243-8A55-A6B37E619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62" y="1212743"/>
            <a:ext cx="4714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1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Inter-individual differences</a:t>
            </a: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80963" y="2354263"/>
            <a:ext cx="9063037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Idiosyncratic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patterns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of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implicit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frequency-weighting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Adaptive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match to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relevant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acoustic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information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?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What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happens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if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maladaptive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mismatch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?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Can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we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imagine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rehabilitation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regimens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if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mismatch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?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-&gt; </a:t>
            </a:r>
            <a:r>
              <a:rPr lang="en-GB" sz="2400" i="1" dirty="0"/>
              <a:t>New characterizations of supra-threshold hearing profiles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	</a:t>
            </a:r>
            <a:r>
              <a:rPr lang="es-ES" sz="2400" dirty="0">
                <a:solidFill>
                  <a:srgbClr val="808080"/>
                </a:solidFill>
                <a:latin typeface="Arial" charset="0"/>
              </a:rPr>
              <a:t>	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42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Conclusion</a:t>
            </a:r>
          </a:p>
        </p:txBody>
      </p:sp>
      <p:pic>
        <p:nvPicPr>
          <p:cNvPr id="5" name="Picture 4" descr="giph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" y="2110176"/>
            <a:ext cx="2673715" cy="150262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40653" y="2659535"/>
            <a:ext cx="675075" cy="315035"/>
            <a:chOff x="4391980" y="2348880"/>
            <a:chExt cx="675075" cy="315035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481990" y="2348880"/>
              <a:ext cx="58506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391980" y="2663915"/>
              <a:ext cx="58506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620627" y="1872937"/>
            <a:ext cx="2904925" cy="1894516"/>
            <a:chOff x="5427095" y="1763815"/>
            <a:chExt cx="3105345" cy="2025225"/>
          </a:xfrm>
        </p:grpSpPr>
        <p:pic>
          <p:nvPicPr>
            <p:cNvPr id="8" name="Picture 7" descr="AK2jEh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095" y="1763815"/>
              <a:ext cx="2673715" cy="198022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62310" y="3519010"/>
              <a:ext cx="1170130" cy="270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6" name="Rectangle 22"/>
          <p:cNvSpPr txBox="1">
            <a:spLocks noChangeArrowheads="1"/>
          </p:cNvSpPr>
          <p:nvPr/>
        </p:nvSpPr>
        <p:spPr bwMode="auto">
          <a:xfrm>
            <a:off x="0" y="4483567"/>
            <a:ext cx="9144000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Perception is intertwined with memory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Resolution of ambiguity highlights “unconscious inference”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A possible basis for supra-threshold interindividual differences</a:t>
            </a:r>
          </a:p>
        </p:txBody>
      </p:sp>
    </p:spTree>
    <p:extLst>
      <p:ext uri="{BB962C8B-B14F-4D97-AF65-F5344CB8AC3E}">
        <p14:creationId xmlns:p14="http://schemas.microsoft.com/office/powerpoint/2010/main" val="16338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Overview</a:t>
            </a:r>
          </a:p>
        </p:txBody>
      </p:sp>
      <p:sp>
        <p:nvSpPr>
          <p:cNvPr id="16" name="Rectangle 22"/>
          <p:cNvSpPr txBox="1">
            <a:spLocks noChangeArrowheads="1"/>
          </p:cNvSpPr>
          <p:nvPr/>
        </p:nvSpPr>
        <p:spPr bwMode="auto">
          <a:xfrm>
            <a:off x="138223" y="2007080"/>
            <a:ext cx="8867553" cy="21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/>
              <a:t>Acquisition of auditory memories</a:t>
            </a: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>
                <a:solidFill>
                  <a:schemeClr val="bg2"/>
                </a:solidFill>
              </a:rPr>
              <a:t>Resolution of perceptual ambiguity</a:t>
            </a:r>
            <a:endParaRPr lang="en-GB" sz="2400" b="1" i="1" dirty="0">
              <a:solidFill>
                <a:schemeClr val="bg2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sz="2400" dirty="0">
                <a:solidFill>
                  <a:schemeClr val="bg2"/>
                </a:solidFill>
              </a:rPr>
              <a:t>Inter-individual differences</a:t>
            </a:r>
            <a:endParaRPr lang="en-GB" sz="2400" b="1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8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</a:rPr>
              <a:t>Memory for noise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0963" y="2354263"/>
            <a:ext cx="897572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Noise to observe new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auditory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memories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in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the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lab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lvl="1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s-ES" sz="2000" dirty="0">
                <a:solidFill>
                  <a:srgbClr val="000000"/>
                </a:solidFill>
                <a:latin typeface="Arial" charset="0"/>
              </a:rPr>
              <a:t>	- </a:t>
            </a:r>
            <a:r>
              <a:rPr lang="es-ES" sz="2000" dirty="0" err="1">
                <a:solidFill>
                  <a:srgbClr val="000000"/>
                </a:solidFill>
                <a:latin typeface="Arial" charset="0"/>
              </a:rPr>
              <a:t>never</a:t>
            </a:r>
            <a:r>
              <a:rPr lang="es-ES" sz="2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 charset="0"/>
              </a:rPr>
              <a:t>heard</a:t>
            </a:r>
            <a:r>
              <a:rPr lang="es-ES" sz="2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" charset="0"/>
              </a:rPr>
              <a:t>before</a:t>
            </a:r>
            <a:br>
              <a:rPr lang="es-ES" sz="2000" dirty="0">
                <a:solidFill>
                  <a:srgbClr val="000000"/>
                </a:solidFill>
                <a:latin typeface="Arial" charset="0"/>
              </a:rPr>
            </a:br>
            <a:r>
              <a:rPr lang="es-ES" sz="2000" dirty="0">
                <a:solidFill>
                  <a:srgbClr val="000000"/>
                </a:solidFill>
                <a:latin typeface="Arial" charset="0"/>
              </a:rPr>
              <a:t>	- </a:t>
            </a:r>
            <a:r>
              <a:rPr lang="es-ES" sz="2000" dirty="0" err="1">
                <a:solidFill>
                  <a:srgbClr val="000000"/>
                </a:solidFill>
                <a:latin typeface="Arial" charset="0"/>
              </a:rPr>
              <a:t>meaningless</a:t>
            </a:r>
            <a:br>
              <a:rPr lang="es-ES" sz="2000" dirty="0">
                <a:solidFill>
                  <a:srgbClr val="000000"/>
                </a:solidFill>
                <a:latin typeface="Arial" charset="0"/>
              </a:rPr>
            </a:br>
            <a:r>
              <a:rPr lang="es-ES" sz="2000" dirty="0">
                <a:solidFill>
                  <a:srgbClr val="000000"/>
                </a:solidFill>
                <a:latin typeface="Arial" charset="0"/>
              </a:rPr>
              <a:t>	- </a:t>
            </a:r>
            <a:r>
              <a:rPr lang="es-ES" sz="2000" dirty="0" err="1">
                <a:solidFill>
                  <a:srgbClr val="000000"/>
                </a:solidFill>
                <a:latin typeface="Arial" charset="0"/>
              </a:rPr>
              <a:t>unpredictable</a:t>
            </a:r>
            <a:endParaRPr lang="es-ES" sz="2000" dirty="0">
              <a:solidFill>
                <a:srgbClr val="000000"/>
              </a:solidFill>
              <a:latin typeface="Arial" charset="0"/>
            </a:endParaRPr>
          </a:p>
          <a:p>
            <a:pPr lvl="0"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Unsupervised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learning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task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based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repetition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lvl="1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s-ES" sz="20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29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rgbClr val="FFFFFF"/>
                </a:solidFill>
                <a:latin typeface="Arial" charset="0"/>
              </a:rPr>
              <a:t>Memory for noise</a:t>
            </a:r>
          </a:p>
        </p:txBody>
      </p:sp>
      <p:pic>
        <p:nvPicPr>
          <p:cNvPr id="1031" name="Picture 33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2863" y="5170488"/>
            <a:ext cx="1725612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3317"/>
          <p:cNvSpPr>
            <a:spLocks noChangeArrowheads="1"/>
          </p:cNvSpPr>
          <p:nvPr/>
        </p:nvSpPr>
        <p:spPr bwMode="auto">
          <a:xfrm>
            <a:off x="5635625" y="5410200"/>
            <a:ext cx="490538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Helvetica" pitchFamily="34" charset="0"/>
              </a:rPr>
              <a:t>Trial 1</a:t>
            </a: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3" name="Rectangle 3318"/>
          <p:cNvSpPr>
            <a:spLocks noChangeArrowheads="1"/>
          </p:cNvSpPr>
          <p:nvPr/>
        </p:nvSpPr>
        <p:spPr bwMode="auto">
          <a:xfrm>
            <a:off x="7175500" y="5351463"/>
            <a:ext cx="1857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Helvetica" pitchFamily="34" charset="0"/>
              </a:rPr>
              <a:t>N</a:t>
            </a:r>
            <a:endParaRPr lang="en-US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0" name="Rectangle 3319"/>
          <p:cNvSpPr>
            <a:spLocks noChangeArrowheads="1"/>
          </p:cNvSpPr>
          <p:nvPr/>
        </p:nvSpPr>
        <p:spPr bwMode="auto">
          <a:xfrm>
            <a:off x="8358188" y="5410200"/>
            <a:ext cx="34766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i="1">
                <a:solidFill>
                  <a:srgbClr val="000000"/>
                </a:solidFill>
                <a:latin typeface="Helvetica" pitchFamily="34" charset="0"/>
              </a:rPr>
              <a:t>(No)</a:t>
            </a:r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" name="Groupe 44"/>
          <p:cNvGrpSpPr>
            <a:grpSpLocks/>
          </p:cNvGrpSpPr>
          <p:nvPr/>
        </p:nvGrpSpPr>
        <p:grpSpPr bwMode="auto">
          <a:xfrm>
            <a:off x="5572125" y="4356100"/>
            <a:ext cx="2678113" cy="668338"/>
            <a:chOff x="5572125" y="4356100"/>
            <a:chExt cx="2678113" cy="668338"/>
          </a:xfrm>
        </p:grpSpPr>
        <p:pic>
          <p:nvPicPr>
            <p:cNvPr id="1067" name="Picture 33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61100" y="4356100"/>
              <a:ext cx="1512888" cy="66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8" name="Rectangle 3326"/>
            <p:cNvSpPr>
              <a:spLocks noChangeArrowheads="1"/>
            </p:cNvSpPr>
            <p:nvPr/>
          </p:nvSpPr>
          <p:spPr bwMode="auto">
            <a:xfrm>
              <a:off x="5572125" y="4570413"/>
              <a:ext cx="420688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  <a:latin typeface="Helvetica" pitchFamily="34" charset="0"/>
                </a:rPr>
                <a:t>Trial 2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69" name="Rectangle 3327"/>
            <p:cNvSpPr>
              <a:spLocks noChangeArrowheads="1"/>
            </p:cNvSpPr>
            <p:nvPr/>
          </p:nvSpPr>
          <p:spPr bwMode="auto">
            <a:xfrm>
              <a:off x="6832600" y="4540250"/>
              <a:ext cx="3302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808080"/>
                  </a:solidFill>
                  <a:latin typeface="Helvetica" pitchFamily="34" charset="0"/>
                </a:rPr>
                <a:t>RN</a:t>
              </a:r>
              <a:endParaRPr lang="en-US">
                <a:solidFill>
                  <a:srgbClr val="808080"/>
                </a:solidFill>
                <a:latin typeface="Arial" charset="0"/>
              </a:endParaRPr>
            </a:p>
          </p:txBody>
        </p:sp>
        <p:sp>
          <p:nvSpPr>
            <p:cNvPr id="1070" name="Rectangle 3328"/>
            <p:cNvSpPr>
              <a:spLocks noChangeArrowheads="1"/>
            </p:cNvSpPr>
            <p:nvPr/>
          </p:nvSpPr>
          <p:spPr bwMode="auto">
            <a:xfrm>
              <a:off x="7886700" y="4570413"/>
              <a:ext cx="363538" cy="182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i="1">
                  <a:solidFill>
                    <a:srgbClr val="000000"/>
                  </a:solidFill>
                  <a:latin typeface="Helvetica" pitchFamily="34" charset="0"/>
                </a:rPr>
                <a:t>(Yes)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3" name="Groupe 45"/>
          <p:cNvGrpSpPr>
            <a:grpSpLocks/>
          </p:cNvGrpSpPr>
          <p:nvPr/>
        </p:nvGrpSpPr>
        <p:grpSpPr bwMode="auto">
          <a:xfrm>
            <a:off x="5262563" y="1600200"/>
            <a:ext cx="2622550" cy="2627313"/>
            <a:chOff x="5262563" y="1600200"/>
            <a:chExt cx="2622550" cy="2627313"/>
          </a:xfrm>
        </p:grpSpPr>
        <p:pic>
          <p:nvPicPr>
            <p:cNvPr id="1047" name="Picture 33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32513" y="3656013"/>
              <a:ext cx="131127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8" name="Picture 33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89625" y="2486025"/>
              <a:ext cx="1012825" cy="442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9" name="Picture 331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18175" y="1600200"/>
              <a:ext cx="77152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0" name="Picture 331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05513" y="3027363"/>
              <a:ext cx="1154112" cy="512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1" name="Picture 331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03900" y="2016125"/>
              <a:ext cx="885825" cy="384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2" name="Rectangle 3320"/>
            <p:cNvSpPr>
              <a:spLocks noChangeArrowheads="1"/>
            </p:cNvSpPr>
            <p:nvPr/>
          </p:nvSpPr>
          <p:spPr bwMode="auto">
            <a:xfrm>
              <a:off x="5326063" y="2614613"/>
              <a:ext cx="352425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pitchFamily="34" charset="0"/>
                </a:rPr>
                <a:t>Trial 5</a:t>
              </a:r>
              <a:endParaRPr lang="en-US" sz="1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3" name="Rectangle 3321"/>
            <p:cNvSpPr>
              <a:spLocks noChangeArrowheads="1"/>
            </p:cNvSpPr>
            <p:nvPr/>
          </p:nvSpPr>
          <p:spPr bwMode="auto">
            <a:xfrm>
              <a:off x="6332538" y="2598738"/>
              <a:ext cx="109537" cy="182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solidFill>
                    <a:srgbClr val="000000"/>
                  </a:solidFill>
                  <a:latin typeface="Helvetica" pitchFamily="34" charset="0"/>
                </a:rPr>
                <a:t>N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4" name="Rectangle 3322"/>
            <p:cNvSpPr>
              <a:spLocks noChangeArrowheads="1"/>
            </p:cNvSpPr>
            <p:nvPr/>
          </p:nvSpPr>
          <p:spPr bwMode="auto">
            <a:xfrm>
              <a:off x="7031038" y="2614613"/>
              <a:ext cx="24765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i="1">
                  <a:solidFill>
                    <a:srgbClr val="000000"/>
                  </a:solidFill>
                  <a:latin typeface="Helvetica" pitchFamily="34" charset="0"/>
                </a:rPr>
                <a:t>(No)</a:t>
              </a:r>
              <a:endParaRPr lang="en-US" sz="1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5" name="Rectangle 3323"/>
            <p:cNvSpPr>
              <a:spLocks noChangeArrowheads="1"/>
            </p:cNvSpPr>
            <p:nvPr/>
          </p:nvSpPr>
          <p:spPr bwMode="auto">
            <a:xfrm>
              <a:off x="5262563" y="1716088"/>
              <a:ext cx="2825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  <a:latin typeface="Helvetica" pitchFamily="34" charset="0"/>
                </a:rPr>
                <a:t>Trial 7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5" name="Rectangle 3324"/>
            <p:cNvSpPr>
              <a:spLocks noChangeArrowheads="1"/>
            </p:cNvSpPr>
            <p:nvPr/>
          </p:nvSpPr>
          <p:spPr bwMode="auto">
            <a:xfrm>
              <a:off x="6048375" y="1685925"/>
              <a:ext cx="92075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  <a:latin typeface="Helvetica" pitchFamily="34" charset="0"/>
                </a:rPr>
                <a:t>N</a:t>
              </a:r>
              <a:endParaRPr lang="en-US" sz="10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7" name="Rectangle 3325"/>
            <p:cNvSpPr>
              <a:spLocks noChangeArrowheads="1"/>
            </p:cNvSpPr>
            <p:nvPr/>
          </p:nvSpPr>
          <p:spPr bwMode="auto">
            <a:xfrm>
              <a:off x="6575425" y="1716088"/>
              <a:ext cx="196850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" i="1">
                  <a:solidFill>
                    <a:srgbClr val="000000"/>
                  </a:solidFill>
                  <a:latin typeface="Helvetica" pitchFamily="34" charset="0"/>
                </a:rPr>
                <a:t>(No)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0" name="Rectangle 3329"/>
            <p:cNvSpPr>
              <a:spLocks noChangeArrowheads="1"/>
            </p:cNvSpPr>
            <p:nvPr/>
          </p:nvSpPr>
          <p:spPr bwMode="auto">
            <a:xfrm>
              <a:off x="5414963" y="3186113"/>
              <a:ext cx="352425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solidFill>
                    <a:srgbClr val="000000"/>
                  </a:solidFill>
                  <a:latin typeface="Helvetica" pitchFamily="34" charset="0"/>
                </a:rPr>
                <a:t>Trial 4</a:t>
              </a:r>
              <a:endParaRPr lang="en-US" sz="105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9" name="Rectangle 3330"/>
            <p:cNvSpPr>
              <a:spLocks noChangeArrowheads="1"/>
            </p:cNvSpPr>
            <p:nvPr/>
          </p:nvSpPr>
          <p:spPr bwMode="auto">
            <a:xfrm>
              <a:off x="6486525" y="3170238"/>
              <a:ext cx="257175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808080"/>
                  </a:solidFill>
                  <a:latin typeface="Helvetica" pitchFamily="34" charset="0"/>
                </a:rPr>
                <a:t>RN</a:t>
              </a:r>
              <a:endParaRPr lang="en-US" sz="1400">
                <a:solidFill>
                  <a:srgbClr val="808080"/>
                </a:solidFill>
                <a:latin typeface="Arial" charset="0"/>
              </a:endParaRPr>
            </a:p>
          </p:txBody>
        </p:sp>
        <p:sp>
          <p:nvSpPr>
            <p:cNvPr id="72" name="Rectangle 3331"/>
            <p:cNvSpPr>
              <a:spLocks noChangeArrowheads="1"/>
            </p:cNvSpPr>
            <p:nvPr/>
          </p:nvSpPr>
          <p:spPr bwMode="auto">
            <a:xfrm>
              <a:off x="7245350" y="3186113"/>
              <a:ext cx="284163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i="1" dirty="0">
                  <a:solidFill>
                    <a:srgbClr val="000000"/>
                  </a:solidFill>
                  <a:latin typeface="Helvetica" pitchFamily="34" charset="0"/>
                </a:rPr>
                <a:t>(</a:t>
              </a:r>
              <a:r>
                <a:rPr lang="en-US" sz="1050" i="1" dirty="0">
                  <a:solidFill>
                    <a:srgbClr val="000000"/>
                  </a:solidFill>
                  <a:latin typeface="Helvetica" pitchFamily="34" charset="0"/>
                </a:rPr>
                <a:t>Yes</a:t>
              </a:r>
              <a:r>
                <a:rPr lang="en-US" sz="800" i="1" dirty="0">
                  <a:solidFill>
                    <a:srgbClr val="000000"/>
                  </a:solidFill>
                  <a:latin typeface="Helvetica" pitchFamily="34" charset="0"/>
                </a:rPr>
                <a:t>)</a:t>
              </a: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61" name="Rectangle 3332"/>
            <p:cNvSpPr>
              <a:spLocks noChangeArrowheads="1"/>
            </p:cNvSpPr>
            <p:nvPr/>
          </p:nvSpPr>
          <p:spPr bwMode="auto">
            <a:xfrm>
              <a:off x="5503863" y="3827463"/>
              <a:ext cx="388937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00000"/>
                  </a:solidFill>
                  <a:latin typeface="Helvetica" pitchFamily="34" charset="0"/>
                </a:rPr>
                <a:t>Trial 3</a:t>
              </a:r>
              <a:endParaRPr lang="en-US" sz="11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62" name="Rectangle 3333"/>
            <p:cNvSpPr>
              <a:spLocks noChangeArrowheads="1"/>
            </p:cNvSpPr>
            <p:nvPr/>
          </p:nvSpPr>
          <p:spPr bwMode="auto">
            <a:xfrm>
              <a:off x="6523038" y="3797300"/>
              <a:ext cx="61912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srgbClr val="FF0000"/>
                  </a:solidFill>
                  <a:latin typeface="Helvetica" pitchFamily="34" charset="0"/>
                </a:rPr>
                <a:t>RefRN</a:t>
              </a:r>
              <a:endParaRPr lang="en-US" sz="16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063" name="Rectangle 3334"/>
            <p:cNvSpPr>
              <a:spLocks noChangeArrowheads="1"/>
            </p:cNvSpPr>
            <p:nvPr/>
          </p:nvSpPr>
          <p:spPr bwMode="auto">
            <a:xfrm>
              <a:off x="7559675" y="3827463"/>
              <a:ext cx="325438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i="1">
                  <a:solidFill>
                    <a:srgbClr val="000000"/>
                  </a:solidFill>
                  <a:latin typeface="Helvetica" pitchFamily="34" charset="0"/>
                </a:rPr>
                <a:t>(</a:t>
              </a:r>
              <a:r>
                <a:rPr lang="en-US" sz="1100" i="1">
                  <a:solidFill>
                    <a:srgbClr val="000000"/>
                  </a:solidFill>
                  <a:latin typeface="Helvetica" pitchFamily="34" charset="0"/>
                </a:rPr>
                <a:t>Yes)</a:t>
              </a:r>
              <a:endParaRPr lang="en-US" sz="11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64" name="Rectangle 3335"/>
            <p:cNvSpPr>
              <a:spLocks noChangeArrowheads="1"/>
            </p:cNvSpPr>
            <p:nvPr/>
          </p:nvSpPr>
          <p:spPr bwMode="auto">
            <a:xfrm>
              <a:off x="5281613" y="2128838"/>
              <a:ext cx="3175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srgbClr val="000000"/>
                  </a:solidFill>
                  <a:latin typeface="Helvetica" pitchFamily="34" charset="0"/>
                </a:rPr>
                <a:t>Trial 6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65" name="Rectangle 3336"/>
            <p:cNvSpPr>
              <a:spLocks noChangeArrowheads="1"/>
            </p:cNvSpPr>
            <p:nvPr/>
          </p:nvSpPr>
          <p:spPr bwMode="auto">
            <a:xfrm>
              <a:off x="6005513" y="2100263"/>
              <a:ext cx="4286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FF0000"/>
                  </a:solidFill>
                  <a:latin typeface="Helvetica" pitchFamily="34" charset="0"/>
                </a:rPr>
                <a:t>RefRN</a:t>
              </a:r>
              <a:endParaRPr lang="en-US" sz="11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066" name="Rectangle 3337"/>
            <p:cNvSpPr>
              <a:spLocks noChangeArrowheads="1"/>
            </p:cNvSpPr>
            <p:nvPr/>
          </p:nvSpPr>
          <p:spPr bwMode="auto">
            <a:xfrm>
              <a:off x="6759575" y="2128838"/>
              <a:ext cx="2730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i="1">
                  <a:solidFill>
                    <a:srgbClr val="000000"/>
                  </a:solidFill>
                  <a:latin typeface="Helvetica" pitchFamily="34" charset="0"/>
                </a:rPr>
                <a:t>(Yes)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37" name="Rectangle 3274"/>
          <p:cNvSpPr>
            <a:spLocks noChangeArrowheads="1"/>
          </p:cNvSpPr>
          <p:nvPr/>
        </p:nvSpPr>
        <p:spPr bwMode="auto">
          <a:xfrm>
            <a:off x="6926263" y="6148388"/>
            <a:ext cx="731837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i="1">
                <a:solidFill>
                  <a:srgbClr val="000000"/>
                </a:solidFill>
                <a:latin typeface="Helvetica" pitchFamily="34" charset="0"/>
              </a:rPr>
              <a:t>Time (s)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93" name="Connecteur droit 92"/>
          <p:cNvCxnSpPr/>
          <p:nvPr/>
        </p:nvCxnSpPr>
        <p:spPr>
          <a:xfrm>
            <a:off x="6392863" y="5926138"/>
            <a:ext cx="17335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ZoneTexte 94"/>
          <p:cNvSpPr txBox="1">
            <a:spLocks noChangeArrowheads="1"/>
          </p:cNvSpPr>
          <p:nvPr/>
        </p:nvSpPr>
        <p:spPr bwMode="auto">
          <a:xfrm>
            <a:off x="6262688" y="5932488"/>
            <a:ext cx="2635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1040" name="ZoneTexte 95"/>
          <p:cNvSpPr txBox="1">
            <a:spLocks noChangeArrowheads="1"/>
          </p:cNvSpPr>
          <p:nvPr/>
        </p:nvSpPr>
        <p:spPr bwMode="auto">
          <a:xfrm>
            <a:off x="7104063" y="5926138"/>
            <a:ext cx="3810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</a:rPr>
              <a:t>0.5</a:t>
            </a:r>
          </a:p>
        </p:txBody>
      </p:sp>
      <p:sp>
        <p:nvSpPr>
          <p:cNvPr id="1041" name="ZoneTexte 96"/>
          <p:cNvSpPr txBox="1">
            <a:spLocks noChangeArrowheads="1"/>
          </p:cNvSpPr>
          <p:nvPr/>
        </p:nvSpPr>
        <p:spPr bwMode="auto">
          <a:xfrm>
            <a:off x="7996238" y="5926138"/>
            <a:ext cx="26352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121" name="Connecteur droit 120"/>
          <p:cNvCxnSpPr/>
          <p:nvPr/>
        </p:nvCxnSpPr>
        <p:spPr>
          <a:xfrm rot="5400000">
            <a:off x="6371432" y="5947569"/>
            <a:ext cx="444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/>
          <p:nvPr/>
        </p:nvCxnSpPr>
        <p:spPr>
          <a:xfrm rot="5400000">
            <a:off x="7259638" y="5948363"/>
            <a:ext cx="44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/>
          <p:nvPr/>
        </p:nvCxnSpPr>
        <p:spPr>
          <a:xfrm rot="5400000">
            <a:off x="8104188" y="5948363"/>
            <a:ext cx="44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3274"/>
          <p:cNvSpPr>
            <a:spLocks noChangeArrowheads="1"/>
          </p:cNvSpPr>
          <p:nvPr/>
        </p:nvSpPr>
        <p:spPr bwMode="auto">
          <a:xfrm rot="-5400000">
            <a:off x="5934075" y="5451476"/>
            <a:ext cx="731837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i="1">
                <a:solidFill>
                  <a:srgbClr val="000000"/>
                </a:solidFill>
                <a:latin typeface="Helvetica" pitchFamily="34" charset="0"/>
              </a:rPr>
              <a:t>Frequency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0" name="Text Box 2"/>
          <p:cNvSpPr txBox="1">
            <a:spLocks noChangeArrowheads="1"/>
          </p:cNvSpPr>
          <p:nvPr/>
        </p:nvSpPr>
        <p:spPr bwMode="auto">
          <a:xfrm>
            <a:off x="80963" y="2354263"/>
            <a:ext cx="8975725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1s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noise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sample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Repetition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detection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task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RefRN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identical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throughout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block</a:t>
            </a: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s-ES" sz="2400" i="1" dirty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-&gt;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Improvement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for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RefRN</a:t>
            </a:r>
            <a:r>
              <a:rPr lang="es-ES" sz="2400" i="1" dirty="0">
                <a:solidFill>
                  <a:srgbClr val="000000"/>
                </a:solidFill>
                <a:latin typeface="Arial" charset="0"/>
              </a:rPr>
              <a:t>=</a:t>
            </a:r>
            <a:r>
              <a:rPr lang="es-ES" sz="2400" i="1" dirty="0" err="1">
                <a:solidFill>
                  <a:srgbClr val="000000"/>
                </a:solidFill>
                <a:latin typeface="Arial" charset="0"/>
              </a:rPr>
              <a:t>memory</a:t>
            </a: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graphicFrame>
        <p:nvGraphicFramePr>
          <p:cNvPr id="133" name="Object 4">
            <a:hlinkClick r:id="" action="ppaction://ole?verb=0">
              <a:snd r:embed="rId10" name="RefRN_2repeats.wav"/>
            </a:hlinkClick>
          </p:cNvPr>
          <p:cNvGraphicFramePr>
            <a:graphicFrameLocks noChangeAspect="1"/>
          </p:cNvGraphicFramePr>
          <p:nvPr/>
        </p:nvGraphicFramePr>
        <p:xfrm>
          <a:off x="2397125" y="5435600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ound Recorder Document" r:id="rId11" imgW="304520" imgH="304520" progId="SoundRec">
                  <p:embed/>
                </p:oleObj>
              </mc:Choice>
              <mc:Fallback>
                <p:oleObj name="Sound Recorder Document" r:id="rId11" imgW="304520" imgH="304520" progId="SoundRec">
                  <p:embed/>
                  <p:pic>
                    <p:nvPicPr>
                      <p:cNvPr id="133" name="Object 4">
                        <a:hlinkClick r:id="" action="ppaction://ole?verb=0">
                          <a:snd r:embed="rId10" name="RefRN_2repeats.wav"/>
                        </a:hlinkClick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5435600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5">
            <a:hlinkClick r:id="" action="ppaction://ole?verb=0">
              <a:snd r:embed="rId13" name="RefRN_10repeats.wav"/>
            </a:hlinkClick>
          </p:cNvPr>
          <p:cNvGraphicFramePr>
            <a:graphicFrameLocks noChangeAspect="1"/>
          </p:cNvGraphicFramePr>
          <p:nvPr/>
        </p:nvGraphicFramePr>
        <p:xfrm>
          <a:off x="2844800" y="5435600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ound Recorder Document" r:id="rId14" imgW="304520" imgH="304520" progId="SoundRec">
                  <p:embed/>
                </p:oleObj>
              </mc:Choice>
              <mc:Fallback>
                <p:oleObj name="Sound Recorder Document" r:id="rId14" imgW="304520" imgH="304520" progId="SoundRec">
                  <p:embed/>
                  <p:pic>
                    <p:nvPicPr>
                      <p:cNvPr id="134" name="Object 5">
                        <a:hlinkClick r:id="" action="ppaction://ole?verb=0">
                          <a:snd r:embed="rId13" name="RefRN_10repeats.wav"/>
                        </a:hlinkClick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5435600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>
            <a:hlinkClick r:id="" action="ppaction://ole?verb=0">
              <a:snd r:embed="rId15" name="N.wav"/>
            </a:hlinkClick>
          </p:cNvPr>
          <p:cNvGraphicFramePr>
            <a:graphicFrameLocks noChangeAspect="1"/>
          </p:cNvGraphicFramePr>
          <p:nvPr/>
        </p:nvGraphicFramePr>
        <p:xfrm>
          <a:off x="1949450" y="5435600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ound Recorder Document" r:id="rId16" imgW="304520" imgH="304520" progId="SoundRec">
                  <p:embed/>
                </p:oleObj>
              </mc:Choice>
              <mc:Fallback>
                <p:oleObj name="Sound Recorder Document" r:id="rId16" imgW="304520" imgH="304520" progId="SoundRec">
                  <p:embed/>
                  <p:pic>
                    <p:nvPicPr>
                      <p:cNvPr id="1028" name="Object 6">
                        <a:hlinkClick r:id="" action="ppaction://ole?verb=0">
                          <a:snd r:embed="rId15" name="N.wav"/>
                        </a:hlinkClick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5435600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420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42"/>
          <p:cNvGrpSpPr>
            <a:grpSpLocks noChangeAspect="1"/>
          </p:cNvGrpSpPr>
          <p:nvPr/>
        </p:nvGrpSpPr>
        <p:grpSpPr bwMode="auto">
          <a:xfrm>
            <a:off x="304800" y="1055787"/>
            <a:ext cx="2959731" cy="3697684"/>
            <a:chOff x="583" y="857"/>
            <a:chExt cx="1869" cy="2335"/>
          </a:xfrm>
        </p:grpSpPr>
        <p:sp>
          <p:nvSpPr>
            <p:cNvPr id="5350" name="AutoShape 241"/>
            <p:cNvSpPr>
              <a:spLocks noChangeAspect="1" noChangeArrowheads="1" noTextEdit="1"/>
            </p:cNvSpPr>
            <p:nvPr/>
          </p:nvSpPr>
          <p:spPr bwMode="auto">
            <a:xfrm>
              <a:off x="583" y="857"/>
              <a:ext cx="1847" cy="2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51" name="Rectangle 243"/>
            <p:cNvSpPr>
              <a:spLocks noChangeArrowheads="1"/>
            </p:cNvSpPr>
            <p:nvPr/>
          </p:nvSpPr>
          <p:spPr bwMode="auto">
            <a:xfrm>
              <a:off x="583" y="857"/>
              <a:ext cx="1869" cy="233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52" name="Rectangle 244"/>
            <p:cNvSpPr>
              <a:spLocks noChangeArrowheads="1"/>
            </p:cNvSpPr>
            <p:nvPr/>
          </p:nvSpPr>
          <p:spPr bwMode="auto">
            <a:xfrm>
              <a:off x="1173" y="1624"/>
              <a:ext cx="1046" cy="112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53" name="Rectangle 245"/>
            <p:cNvSpPr>
              <a:spLocks noChangeArrowheads="1"/>
            </p:cNvSpPr>
            <p:nvPr/>
          </p:nvSpPr>
          <p:spPr bwMode="auto">
            <a:xfrm>
              <a:off x="1173" y="1624"/>
              <a:ext cx="1046" cy="1123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54" name="Rectangle 246"/>
            <p:cNvSpPr>
              <a:spLocks noChangeArrowheads="1"/>
            </p:cNvSpPr>
            <p:nvPr/>
          </p:nvSpPr>
          <p:spPr bwMode="auto">
            <a:xfrm>
              <a:off x="1273" y="2492"/>
              <a:ext cx="334" cy="255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55" name="Line 247"/>
            <p:cNvSpPr>
              <a:spLocks noChangeShapeType="1"/>
            </p:cNvSpPr>
            <p:nvPr/>
          </p:nvSpPr>
          <p:spPr bwMode="auto">
            <a:xfrm>
              <a:off x="1173" y="2747"/>
              <a:ext cx="104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56" name="Rectangle 248"/>
            <p:cNvSpPr>
              <a:spLocks noChangeArrowheads="1"/>
            </p:cNvSpPr>
            <p:nvPr/>
          </p:nvSpPr>
          <p:spPr bwMode="auto">
            <a:xfrm>
              <a:off x="1774" y="2102"/>
              <a:ext cx="333" cy="645"/>
            </a:xfrm>
            <a:prstGeom prst="rect">
              <a:avLst/>
            </a:prstGeom>
            <a:solidFill>
              <a:srgbClr val="D903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57" name="Line 249"/>
            <p:cNvSpPr>
              <a:spLocks noChangeShapeType="1"/>
            </p:cNvSpPr>
            <p:nvPr/>
          </p:nvSpPr>
          <p:spPr bwMode="auto">
            <a:xfrm>
              <a:off x="1440" y="2314"/>
              <a:ext cx="1" cy="3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58" name="Line 250"/>
            <p:cNvSpPr>
              <a:spLocks noChangeShapeType="1"/>
            </p:cNvSpPr>
            <p:nvPr/>
          </p:nvSpPr>
          <p:spPr bwMode="auto">
            <a:xfrm>
              <a:off x="1395" y="2314"/>
              <a:ext cx="8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59" name="Line 251"/>
            <p:cNvSpPr>
              <a:spLocks noChangeShapeType="1"/>
            </p:cNvSpPr>
            <p:nvPr/>
          </p:nvSpPr>
          <p:spPr bwMode="auto">
            <a:xfrm>
              <a:off x="1395" y="2658"/>
              <a:ext cx="8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60" name="Line 252"/>
            <p:cNvSpPr>
              <a:spLocks noChangeShapeType="1"/>
            </p:cNvSpPr>
            <p:nvPr/>
          </p:nvSpPr>
          <p:spPr bwMode="auto">
            <a:xfrm>
              <a:off x="1940" y="1769"/>
              <a:ext cx="1" cy="6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61" name="Line 253"/>
            <p:cNvSpPr>
              <a:spLocks noChangeShapeType="1"/>
            </p:cNvSpPr>
            <p:nvPr/>
          </p:nvSpPr>
          <p:spPr bwMode="auto">
            <a:xfrm>
              <a:off x="1896" y="1769"/>
              <a:ext cx="8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62" name="Line 254"/>
            <p:cNvSpPr>
              <a:spLocks noChangeShapeType="1"/>
            </p:cNvSpPr>
            <p:nvPr/>
          </p:nvSpPr>
          <p:spPr bwMode="auto">
            <a:xfrm>
              <a:off x="1896" y="2436"/>
              <a:ext cx="8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63" name="Rectangle 255"/>
            <p:cNvSpPr>
              <a:spLocks noChangeArrowheads="1"/>
            </p:cNvSpPr>
            <p:nvPr/>
          </p:nvSpPr>
          <p:spPr bwMode="auto">
            <a:xfrm>
              <a:off x="1384" y="2948"/>
              <a:ext cx="73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Condition</a:t>
              </a:r>
              <a:endParaRPr lang="en-US"/>
            </a:p>
          </p:txBody>
        </p:sp>
        <p:sp>
          <p:nvSpPr>
            <p:cNvPr id="5364" name="Rectangle 256"/>
            <p:cNvSpPr>
              <a:spLocks noChangeArrowheads="1"/>
            </p:cNvSpPr>
            <p:nvPr/>
          </p:nvSpPr>
          <p:spPr bwMode="auto">
            <a:xfrm rot="-5400000">
              <a:off x="376" y="2107"/>
              <a:ext cx="86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Sensitivity (</a:t>
              </a:r>
              <a:endParaRPr lang="en-US"/>
            </a:p>
          </p:txBody>
        </p:sp>
        <p:sp>
          <p:nvSpPr>
            <p:cNvPr id="5365" name="Rectangle 257"/>
            <p:cNvSpPr>
              <a:spLocks noChangeArrowheads="1"/>
            </p:cNvSpPr>
            <p:nvPr/>
          </p:nvSpPr>
          <p:spPr bwMode="auto">
            <a:xfrm rot="-5400000">
              <a:off x="733" y="1718"/>
              <a:ext cx="156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Helvetica" pitchFamily="34" charset="0"/>
                </a:rPr>
                <a:t>d</a:t>
              </a:r>
              <a:endParaRPr lang="en-US"/>
            </a:p>
          </p:txBody>
        </p:sp>
        <p:sp>
          <p:nvSpPr>
            <p:cNvPr id="5366" name="Rectangle 258"/>
            <p:cNvSpPr>
              <a:spLocks noChangeArrowheads="1"/>
            </p:cNvSpPr>
            <p:nvPr/>
          </p:nvSpPr>
          <p:spPr bwMode="auto">
            <a:xfrm rot="-5400000">
              <a:off x="738" y="1646"/>
              <a:ext cx="134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Symbol" pitchFamily="18" charset="2"/>
                </a:rPr>
                <a:t>¢</a:t>
              </a:r>
              <a:endParaRPr lang="en-US"/>
            </a:p>
          </p:txBody>
        </p:sp>
        <p:sp>
          <p:nvSpPr>
            <p:cNvPr id="5367" name="Rectangle 259"/>
            <p:cNvSpPr>
              <a:spLocks noChangeArrowheads="1"/>
            </p:cNvSpPr>
            <p:nvPr/>
          </p:nvSpPr>
          <p:spPr bwMode="auto">
            <a:xfrm rot="-5400000">
              <a:off x="750" y="1613"/>
              <a:ext cx="122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)</a:t>
              </a:r>
              <a:endParaRPr lang="en-US"/>
            </a:p>
          </p:txBody>
        </p:sp>
        <p:sp>
          <p:nvSpPr>
            <p:cNvPr id="5368" name="Line 260"/>
            <p:cNvSpPr>
              <a:spLocks noChangeShapeType="1"/>
            </p:cNvSpPr>
            <p:nvPr/>
          </p:nvSpPr>
          <p:spPr bwMode="auto">
            <a:xfrm>
              <a:off x="1173" y="2747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69" name="Line 261"/>
            <p:cNvSpPr>
              <a:spLocks noChangeShapeType="1"/>
            </p:cNvSpPr>
            <p:nvPr/>
          </p:nvSpPr>
          <p:spPr bwMode="auto">
            <a:xfrm>
              <a:off x="1173" y="2681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0" name="Line 262"/>
            <p:cNvSpPr>
              <a:spLocks noChangeShapeType="1"/>
            </p:cNvSpPr>
            <p:nvPr/>
          </p:nvSpPr>
          <p:spPr bwMode="auto">
            <a:xfrm>
              <a:off x="1173" y="2625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1" name="Line 263"/>
            <p:cNvSpPr>
              <a:spLocks noChangeShapeType="1"/>
            </p:cNvSpPr>
            <p:nvPr/>
          </p:nvSpPr>
          <p:spPr bwMode="auto">
            <a:xfrm>
              <a:off x="1173" y="2570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2" name="Line 264"/>
            <p:cNvSpPr>
              <a:spLocks noChangeShapeType="1"/>
            </p:cNvSpPr>
            <p:nvPr/>
          </p:nvSpPr>
          <p:spPr bwMode="auto">
            <a:xfrm>
              <a:off x="1173" y="2514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3" name="Line 265"/>
            <p:cNvSpPr>
              <a:spLocks noChangeShapeType="1"/>
            </p:cNvSpPr>
            <p:nvPr/>
          </p:nvSpPr>
          <p:spPr bwMode="auto">
            <a:xfrm>
              <a:off x="1173" y="2458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4" name="Line 266"/>
            <p:cNvSpPr>
              <a:spLocks noChangeShapeType="1"/>
            </p:cNvSpPr>
            <p:nvPr/>
          </p:nvSpPr>
          <p:spPr bwMode="auto">
            <a:xfrm>
              <a:off x="1173" y="2403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5" name="Line 267"/>
            <p:cNvSpPr>
              <a:spLocks noChangeShapeType="1"/>
            </p:cNvSpPr>
            <p:nvPr/>
          </p:nvSpPr>
          <p:spPr bwMode="auto">
            <a:xfrm>
              <a:off x="1173" y="2347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6" name="Line 268"/>
            <p:cNvSpPr>
              <a:spLocks noChangeShapeType="1"/>
            </p:cNvSpPr>
            <p:nvPr/>
          </p:nvSpPr>
          <p:spPr bwMode="auto">
            <a:xfrm>
              <a:off x="1173" y="2292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7" name="Line 269"/>
            <p:cNvSpPr>
              <a:spLocks noChangeShapeType="1"/>
            </p:cNvSpPr>
            <p:nvPr/>
          </p:nvSpPr>
          <p:spPr bwMode="auto">
            <a:xfrm>
              <a:off x="1173" y="2236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8" name="Line 270"/>
            <p:cNvSpPr>
              <a:spLocks noChangeShapeType="1"/>
            </p:cNvSpPr>
            <p:nvPr/>
          </p:nvSpPr>
          <p:spPr bwMode="auto">
            <a:xfrm>
              <a:off x="1173" y="2180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79" name="Line 271"/>
            <p:cNvSpPr>
              <a:spLocks noChangeShapeType="1"/>
            </p:cNvSpPr>
            <p:nvPr/>
          </p:nvSpPr>
          <p:spPr bwMode="auto">
            <a:xfrm>
              <a:off x="1173" y="2125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0" name="Line 272"/>
            <p:cNvSpPr>
              <a:spLocks noChangeShapeType="1"/>
            </p:cNvSpPr>
            <p:nvPr/>
          </p:nvSpPr>
          <p:spPr bwMode="auto">
            <a:xfrm>
              <a:off x="1173" y="2069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1" name="Line 273"/>
            <p:cNvSpPr>
              <a:spLocks noChangeShapeType="1"/>
            </p:cNvSpPr>
            <p:nvPr/>
          </p:nvSpPr>
          <p:spPr bwMode="auto">
            <a:xfrm>
              <a:off x="1173" y="2014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2" name="Line 274"/>
            <p:cNvSpPr>
              <a:spLocks noChangeShapeType="1"/>
            </p:cNvSpPr>
            <p:nvPr/>
          </p:nvSpPr>
          <p:spPr bwMode="auto">
            <a:xfrm>
              <a:off x="1173" y="1958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3" name="Line 275"/>
            <p:cNvSpPr>
              <a:spLocks noChangeShapeType="1"/>
            </p:cNvSpPr>
            <p:nvPr/>
          </p:nvSpPr>
          <p:spPr bwMode="auto">
            <a:xfrm>
              <a:off x="1173" y="1902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4" name="Line 276"/>
            <p:cNvSpPr>
              <a:spLocks noChangeShapeType="1"/>
            </p:cNvSpPr>
            <p:nvPr/>
          </p:nvSpPr>
          <p:spPr bwMode="auto">
            <a:xfrm>
              <a:off x="1173" y="1847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5" name="Line 277"/>
            <p:cNvSpPr>
              <a:spLocks noChangeShapeType="1"/>
            </p:cNvSpPr>
            <p:nvPr/>
          </p:nvSpPr>
          <p:spPr bwMode="auto">
            <a:xfrm>
              <a:off x="1173" y="1791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6" name="Line 278"/>
            <p:cNvSpPr>
              <a:spLocks noChangeShapeType="1"/>
            </p:cNvSpPr>
            <p:nvPr/>
          </p:nvSpPr>
          <p:spPr bwMode="auto">
            <a:xfrm>
              <a:off x="1173" y="1735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7" name="Line 279"/>
            <p:cNvSpPr>
              <a:spLocks noChangeShapeType="1"/>
            </p:cNvSpPr>
            <p:nvPr/>
          </p:nvSpPr>
          <p:spPr bwMode="auto">
            <a:xfrm>
              <a:off x="1173" y="1680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8" name="Line 280"/>
            <p:cNvSpPr>
              <a:spLocks noChangeShapeType="1"/>
            </p:cNvSpPr>
            <p:nvPr/>
          </p:nvSpPr>
          <p:spPr bwMode="auto">
            <a:xfrm>
              <a:off x="1173" y="1624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89" name="Line 281"/>
            <p:cNvSpPr>
              <a:spLocks noChangeShapeType="1"/>
            </p:cNvSpPr>
            <p:nvPr/>
          </p:nvSpPr>
          <p:spPr bwMode="auto">
            <a:xfrm flipV="1">
              <a:off x="1440" y="2681"/>
              <a:ext cx="1" cy="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0" name="Line 282"/>
            <p:cNvSpPr>
              <a:spLocks noChangeShapeType="1"/>
            </p:cNvSpPr>
            <p:nvPr/>
          </p:nvSpPr>
          <p:spPr bwMode="auto">
            <a:xfrm flipV="1">
              <a:off x="1940" y="2681"/>
              <a:ext cx="1" cy="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1" name="Line 283"/>
            <p:cNvSpPr>
              <a:spLocks noChangeShapeType="1"/>
            </p:cNvSpPr>
            <p:nvPr/>
          </p:nvSpPr>
          <p:spPr bwMode="auto">
            <a:xfrm>
              <a:off x="1173" y="2747"/>
              <a:ext cx="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2" name="Line 284"/>
            <p:cNvSpPr>
              <a:spLocks noChangeShapeType="1"/>
            </p:cNvSpPr>
            <p:nvPr/>
          </p:nvSpPr>
          <p:spPr bwMode="auto">
            <a:xfrm>
              <a:off x="1173" y="2458"/>
              <a:ext cx="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3" name="Line 285"/>
            <p:cNvSpPr>
              <a:spLocks noChangeShapeType="1"/>
            </p:cNvSpPr>
            <p:nvPr/>
          </p:nvSpPr>
          <p:spPr bwMode="auto">
            <a:xfrm>
              <a:off x="1173" y="2180"/>
              <a:ext cx="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4" name="Line 286"/>
            <p:cNvSpPr>
              <a:spLocks noChangeShapeType="1"/>
            </p:cNvSpPr>
            <p:nvPr/>
          </p:nvSpPr>
          <p:spPr bwMode="auto">
            <a:xfrm>
              <a:off x="1173" y="1902"/>
              <a:ext cx="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5" name="Line 287"/>
            <p:cNvSpPr>
              <a:spLocks noChangeShapeType="1"/>
            </p:cNvSpPr>
            <p:nvPr/>
          </p:nvSpPr>
          <p:spPr bwMode="auto">
            <a:xfrm>
              <a:off x="1173" y="1624"/>
              <a:ext cx="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6" name="Line 288"/>
            <p:cNvSpPr>
              <a:spLocks noChangeShapeType="1"/>
            </p:cNvSpPr>
            <p:nvPr/>
          </p:nvSpPr>
          <p:spPr bwMode="auto">
            <a:xfrm>
              <a:off x="1173" y="2747"/>
              <a:ext cx="104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7" name="Line 289"/>
            <p:cNvSpPr>
              <a:spLocks noChangeShapeType="1"/>
            </p:cNvSpPr>
            <p:nvPr/>
          </p:nvSpPr>
          <p:spPr bwMode="auto">
            <a:xfrm flipV="1">
              <a:off x="1173" y="1624"/>
              <a:ext cx="1" cy="11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8" name="Line 290"/>
            <p:cNvSpPr>
              <a:spLocks noChangeShapeType="1"/>
            </p:cNvSpPr>
            <p:nvPr/>
          </p:nvSpPr>
          <p:spPr bwMode="auto">
            <a:xfrm>
              <a:off x="1440" y="274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99" name="Rectangle 291"/>
            <p:cNvSpPr>
              <a:spLocks noChangeArrowheads="1"/>
            </p:cNvSpPr>
            <p:nvPr/>
          </p:nvSpPr>
          <p:spPr bwMode="auto">
            <a:xfrm>
              <a:off x="1362" y="2781"/>
              <a:ext cx="256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000000"/>
                  </a:solidFill>
                  <a:latin typeface="Helvetica" pitchFamily="34" charset="0"/>
                </a:rPr>
                <a:t>RN</a:t>
              </a:r>
              <a:endParaRPr lang="en-US"/>
            </a:p>
          </p:txBody>
        </p:sp>
        <p:sp>
          <p:nvSpPr>
            <p:cNvPr id="5400" name="Line 292"/>
            <p:cNvSpPr>
              <a:spLocks noChangeShapeType="1"/>
            </p:cNvSpPr>
            <p:nvPr/>
          </p:nvSpPr>
          <p:spPr bwMode="auto">
            <a:xfrm>
              <a:off x="1940" y="274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01" name="Rectangle 293"/>
            <p:cNvSpPr>
              <a:spLocks noChangeArrowheads="1"/>
            </p:cNvSpPr>
            <p:nvPr/>
          </p:nvSpPr>
          <p:spPr bwMode="auto">
            <a:xfrm>
              <a:off x="1774" y="2781"/>
              <a:ext cx="467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000000"/>
                  </a:solidFill>
                  <a:latin typeface="Helvetica" pitchFamily="34" charset="0"/>
                </a:rPr>
                <a:t>RefRN</a:t>
              </a:r>
              <a:endParaRPr lang="en-US"/>
            </a:p>
          </p:txBody>
        </p:sp>
        <p:sp>
          <p:nvSpPr>
            <p:cNvPr id="5402" name="Line 294"/>
            <p:cNvSpPr>
              <a:spLocks noChangeShapeType="1"/>
            </p:cNvSpPr>
            <p:nvPr/>
          </p:nvSpPr>
          <p:spPr bwMode="auto">
            <a:xfrm>
              <a:off x="1173" y="274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03" name="Rectangle 295"/>
            <p:cNvSpPr>
              <a:spLocks noChangeArrowheads="1"/>
            </p:cNvSpPr>
            <p:nvPr/>
          </p:nvSpPr>
          <p:spPr bwMode="auto">
            <a:xfrm>
              <a:off x="961" y="2670"/>
              <a:ext cx="245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000000"/>
                  </a:solidFill>
                  <a:latin typeface="Helvetica" pitchFamily="34" charset="0"/>
                </a:rPr>
                <a:t>0.0</a:t>
              </a:r>
              <a:endParaRPr lang="en-US"/>
            </a:p>
          </p:txBody>
        </p:sp>
        <p:sp>
          <p:nvSpPr>
            <p:cNvPr id="5404" name="Line 296"/>
            <p:cNvSpPr>
              <a:spLocks noChangeShapeType="1"/>
            </p:cNvSpPr>
            <p:nvPr/>
          </p:nvSpPr>
          <p:spPr bwMode="auto">
            <a:xfrm>
              <a:off x="1173" y="24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05" name="Rectangle 297"/>
            <p:cNvSpPr>
              <a:spLocks noChangeArrowheads="1"/>
            </p:cNvSpPr>
            <p:nvPr/>
          </p:nvSpPr>
          <p:spPr bwMode="auto">
            <a:xfrm>
              <a:off x="961" y="2380"/>
              <a:ext cx="245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000000"/>
                  </a:solidFill>
                  <a:latin typeface="Helvetica" pitchFamily="34" charset="0"/>
                </a:rPr>
                <a:t>0.5</a:t>
              </a:r>
              <a:endParaRPr lang="en-US"/>
            </a:p>
          </p:txBody>
        </p:sp>
        <p:sp>
          <p:nvSpPr>
            <p:cNvPr id="5406" name="Line 298"/>
            <p:cNvSpPr>
              <a:spLocks noChangeShapeType="1"/>
            </p:cNvSpPr>
            <p:nvPr/>
          </p:nvSpPr>
          <p:spPr bwMode="auto">
            <a:xfrm>
              <a:off x="1173" y="218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07" name="Rectangle 299"/>
            <p:cNvSpPr>
              <a:spLocks noChangeArrowheads="1"/>
            </p:cNvSpPr>
            <p:nvPr/>
          </p:nvSpPr>
          <p:spPr bwMode="auto">
            <a:xfrm>
              <a:off x="961" y="2102"/>
              <a:ext cx="245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000000"/>
                  </a:solidFill>
                  <a:latin typeface="Helvetica" pitchFamily="34" charset="0"/>
                </a:rPr>
                <a:t>1.0</a:t>
              </a:r>
              <a:endParaRPr lang="en-US"/>
            </a:p>
          </p:txBody>
        </p:sp>
        <p:sp>
          <p:nvSpPr>
            <p:cNvPr id="5408" name="Line 300"/>
            <p:cNvSpPr>
              <a:spLocks noChangeShapeType="1"/>
            </p:cNvSpPr>
            <p:nvPr/>
          </p:nvSpPr>
          <p:spPr bwMode="auto">
            <a:xfrm>
              <a:off x="1173" y="190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09" name="Rectangle 301"/>
            <p:cNvSpPr>
              <a:spLocks noChangeArrowheads="1"/>
            </p:cNvSpPr>
            <p:nvPr/>
          </p:nvSpPr>
          <p:spPr bwMode="auto">
            <a:xfrm>
              <a:off x="961" y="1824"/>
              <a:ext cx="245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000000"/>
                  </a:solidFill>
                  <a:latin typeface="Helvetica" pitchFamily="34" charset="0"/>
                </a:rPr>
                <a:t>1.5</a:t>
              </a:r>
              <a:endParaRPr lang="en-US"/>
            </a:p>
          </p:txBody>
        </p:sp>
        <p:sp>
          <p:nvSpPr>
            <p:cNvPr id="5410" name="Line 302"/>
            <p:cNvSpPr>
              <a:spLocks noChangeShapeType="1"/>
            </p:cNvSpPr>
            <p:nvPr/>
          </p:nvSpPr>
          <p:spPr bwMode="auto">
            <a:xfrm>
              <a:off x="1173" y="162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11" name="Rectangle 303"/>
            <p:cNvSpPr>
              <a:spLocks noChangeArrowheads="1"/>
            </p:cNvSpPr>
            <p:nvPr/>
          </p:nvSpPr>
          <p:spPr bwMode="auto">
            <a:xfrm>
              <a:off x="961" y="1546"/>
              <a:ext cx="245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000000"/>
                  </a:solidFill>
                  <a:latin typeface="Helvetica" pitchFamily="34" charset="0"/>
                </a:rPr>
                <a:t>2.0</a:t>
              </a:r>
              <a:endParaRPr lang="en-US"/>
            </a:p>
          </p:txBody>
        </p:sp>
      </p:grp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Memory for noise</a:t>
            </a:r>
          </a:p>
        </p:txBody>
      </p:sp>
      <p:sp>
        <p:nvSpPr>
          <p:cNvPr id="464" name="Text Box 3"/>
          <p:cNvSpPr txBox="1">
            <a:spLocks noChangeArrowheads="1"/>
          </p:cNvSpPr>
          <p:nvPr/>
        </p:nvSpPr>
        <p:spPr bwMode="auto">
          <a:xfrm>
            <a:off x="9525" y="5173663"/>
            <a:ext cx="8958263" cy="1311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15000"/>
              </a:spcAft>
              <a:buFontTx/>
              <a:buChar char="•"/>
            </a:pPr>
            <a:r>
              <a:rPr lang="fr-FR" sz="2400" dirty="0"/>
              <a:t> Performance </a:t>
            </a:r>
            <a:r>
              <a:rPr lang="fr-FR" sz="2400" dirty="0" err="1"/>
              <a:t>advantage</a:t>
            </a:r>
            <a:r>
              <a:rPr lang="fr-FR" sz="2400" dirty="0"/>
              <a:t> for « </a:t>
            </a:r>
            <a:r>
              <a:rPr lang="fr-FR" sz="2400" dirty="0" err="1"/>
              <a:t>reference</a:t>
            </a:r>
            <a:r>
              <a:rPr lang="fr-FR" sz="2400" dirty="0"/>
              <a:t> » noises</a:t>
            </a:r>
          </a:p>
          <a:p>
            <a:pPr eaLnBrk="0" hangingPunct="0">
              <a:spcAft>
                <a:spcPct val="15000"/>
              </a:spcAft>
              <a:buFontTx/>
              <a:buChar char="•"/>
            </a:pPr>
            <a:r>
              <a:rPr lang="fr-FR" sz="2400" dirty="0"/>
              <a:t> Learning </a:t>
            </a:r>
            <a:r>
              <a:rPr lang="fr-FR" sz="2400" dirty="0" err="1"/>
              <a:t>either</a:t>
            </a:r>
            <a:r>
              <a:rPr lang="fr-FR" sz="2400" dirty="0"/>
              <a:t> absent, or </a:t>
            </a:r>
            <a:r>
              <a:rPr lang="fr-FR" sz="2400" dirty="0" err="1"/>
              <a:t>perfect</a:t>
            </a:r>
            <a:r>
              <a:rPr lang="fr-FR" sz="2400" dirty="0"/>
              <a:t> and </a:t>
            </a:r>
            <a:r>
              <a:rPr lang="fr-FR" sz="2400" dirty="0" err="1"/>
              <a:t>very</a:t>
            </a:r>
            <a:r>
              <a:rPr lang="fr-FR" sz="2400" dirty="0"/>
              <a:t> </a:t>
            </a:r>
            <a:r>
              <a:rPr lang="fr-FR" sz="2400" dirty="0" err="1"/>
              <a:t>fast</a:t>
            </a:r>
            <a:endParaRPr lang="fr-FR" sz="2400" dirty="0"/>
          </a:p>
          <a:p>
            <a:pPr eaLnBrk="0" hangingPunct="0">
              <a:spcAft>
                <a:spcPct val="15000"/>
              </a:spcAft>
            </a:pPr>
            <a:endParaRPr lang="fr-FR" sz="2400" dirty="0"/>
          </a:p>
        </p:txBody>
      </p:sp>
      <p:sp>
        <p:nvSpPr>
          <p:cNvPr id="292" name="Text Box 5">
            <a:extLst>
              <a:ext uri="{FF2B5EF4-FFF2-40B4-BE49-F238E27FC236}">
                <a16:creationId xmlns:a16="http://schemas.microsoft.com/office/drawing/2014/main" id="{B2B0F1E5-F811-734E-BC07-F3441AA5E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85049"/>
            <a:ext cx="88757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Agus</a:t>
            </a:r>
            <a:r>
              <a:rPr lang="en-US" sz="1200" i="1" dirty="0"/>
              <a:t>, Thorpe, &amp; </a:t>
            </a:r>
            <a:r>
              <a:rPr lang="en-US" sz="1200" i="1" dirty="0" err="1"/>
              <a:t>Pressnitzer</a:t>
            </a:r>
            <a:r>
              <a:rPr lang="en-US" sz="1200" i="1" dirty="0"/>
              <a:t>, Neuron, 2010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EA76A17-E2A4-0246-8FCA-DBDB02E7F3A9}"/>
              </a:ext>
            </a:extLst>
          </p:cNvPr>
          <p:cNvGrpSpPr/>
          <p:nvPr/>
        </p:nvGrpSpPr>
        <p:grpSpPr>
          <a:xfrm>
            <a:off x="4325411" y="1549003"/>
            <a:ext cx="4277840" cy="3273425"/>
            <a:chOff x="4495800" y="1584325"/>
            <a:chExt cx="4277840" cy="3273425"/>
          </a:xfrm>
        </p:grpSpPr>
        <p:grpSp>
          <p:nvGrpSpPr>
            <p:cNvPr id="69" name="Group 110">
              <a:extLst>
                <a:ext uri="{FF2B5EF4-FFF2-40B4-BE49-F238E27FC236}">
                  <a16:creationId xmlns:a16="http://schemas.microsoft.com/office/drawing/2014/main" id="{2266AD08-9C57-9C44-A3E5-475FADE49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5800" y="1584325"/>
              <a:ext cx="3213100" cy="3273425"/>
              <a:chOff x="2832" y="998"/>
              <a:chExt cx="2024" cy="2062"/>
            </a:xfrm>
          </p:grpSpPr>
          <p:sp>
            <p:nvSpPr>
              <p:cNvPr id="72" name="AutoShape 109">
                <a:extLst>
                  <a:ext uri="{FF2B5EF4-FFF2-40B4-BE49-F238E27FC236}">
                    <a16:creationId xmlns:a16="http://schemas.microsoft.com/office/drawing/2014/main" id="{55F72E7B-609E-7A47-A05D-787E3AF0C43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32" y="998"/>
                <a:ext cx="2004" cy="20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3" name="Rectangle 111">
                <a:extLst>
                  <a:ext uri="{FF2B5EF4-FFF2-40B4-BE49-F238E27FC236}">
                    <a16:creationId xmlns:a16="http://schemas.microsoft.com/office/drawing/2014/main" id="{B75ACF94-45D5-8A41-A523-57733B3BA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998"/>
                <a:ext cx="2024" cy="206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4" name="Rectangle 112">
                <a:extLst>
                  <a:ext uri="{FF2B5EF4-FFF2-40B4-BE49-F238E27FC236}">
                    <a16:creationId xmlns:a16="http://schemas.microsoft.com/office/drawing/2014/main" id="{2C333D88-FEA2-6E4D-80C4-51972E28D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3" y="1185"/>
                <a:ext cx="1296" cy="148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5" name="Rectangle 113">
                <a:extLst>
                  <a:ext uri="{FF2B5EF4-FFF2-40B4-BE49-F238E27FC236}">
                    <a16:creationId xmlns:a16="http://schemas.microsoft.com/office/drawing/2014/main" id="{732B23D5-210A-0549-B8B7-7A1DB9931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3" y="1185"/>
                <a:ext cx="1296" cy="1482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6" name="Freeform 114">
                <a:extLst>
                  <a:ext uri="{FF2B5EF4-FFF2-40B4-BE49-F238E27FC236}">
                    <a16:creationId xmlns:a16="http://schemas.microsoft.com/office/drawing/2014/main" id="{00272123-9D4E-EC4C-AB28-CDB1849D6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1165"/>
                <a:ext cx="1277" cy="834"/>
              </a:xfrm>
              <a:custGeom>
                <a:avLst/>
                <a:gdLst>
                  <a:gd name="T0" fmla="*/ 30 w 1277"/>
                  <a:gd name="T1" fmla="*/ 530 h 834"/>
                  <a:gd name="T2" fmla="*/ 79 w 1277"/>
                  <a:gd name="T3" fmla="*/ 383 h 834"/>
                  <a:gd name="T4" fmla="*/ 128 w 1277"/>
                  <a:gd name="T5" fmla="*/ 255 h 834"/>
                  <a:gd name="T6" fmla="*/ 187 w 1277"/>
                  <a:gd name="T7" fmla="*/ 177 h 834"/>
                  <a:gd name="T8" fmla="*/ 236 w 1277"/>
                  <a:gd name="T9" fmla="*/ 118 h 834"/>
                  <a:gd name="T10" fmla="*/ 285 w 1277"/>
                  <a:gd name="T11" fmla="*/ 88 h 834"/>
                  <a:gd name="T12" fmla="*/ 334 w 1277"/>
                  <a:gd name="T13" fmla="*/ 59 h 834"/>
                  <a:gd name="T14" fmla="*/ 393 w 1277"/>
                  <a:gd name="T15" fmla="*/ 49 h 834"/>
                  <a:gd name="T16" fmla="*/ 442 w 1277"/>
                  <a:gd name="T17" fmla="*/ 39 h 834"/>
                  <a:gd name="T18" fmla="*/ 491 w 1277"/>
                  <a:gd name="T19" fmla="*/ 29 h 834"/>
                  <a:gd name="T20" fmla="*/ 550 w 1277"/>
                  <a:gd name="T21" fmla="*/ 20 h 834"/>
                  <a:gd name="T22" fmla="*/ 600 w 1277"/>
                  <a:gd name="T23" fmla="*/ 20 h 834"/>
                  <a:gd name="T24" fmla="*/ 649 w 1277"/>
                  <a:gd name="T25" fmla="*/ 10 h 834"/>
                  <a:gd name="T26" fmla="*/ 698 w 1277"/>
                  <a:gd name="T27" fmla="*/ 10 h 834"/>
                  <a:gd name="T28" fmla="*/ 757 w 1277"/>
                  <a:gd name="T29" fmla="*/ 10 h 834"/>
                  <a:gd name="T30" fmla="*/ 806 w 1277"/>
                  <a:gd name="T31" fmla="*/ 10 h 834"/>
                  <a:gd name="T32" fmla="*/ 855 w 1277"/>
                  <a:gd name="T33" fmla="*/ 0 h 834"/>
                  <a:gd name="T34" fmla="*/ 914 w 1277"/>
                  <a:gd name="T35" fmla="*/ 0 h 834"/>
                  <a:gd name="T36" fmla="*/ 963 w 1277"/>
                  <a:gd name="T37" fmla="*/ 0 h 834"/>
                  <a:gd name="T38" fmla="*/ 1012 w 1277"/>
                  <a:gd name="T39" fmla="*/ 0 h 834"/>
                  <a:gd name="T40" fmla="*/ 1061 w 1277"/>
                  <a:gd name="T41" fmla="*/ 0 h 834"/>
                  <a:gd name="T42" fmla="*/ 1120 w 1277"/>
                  <a:gd name="T43" fmla="*/ 0 h 834"/>
                  <a:gd name="T44" fmla="*/ 1169 w 1277"/>
                  <a:gd name="T45" fmla="*/ 0 h 834"/>
                  <a:gd name="T46" fmla="*/ 1218 w 1277"/>
                  <a:gd name="T47" fmla="*/ 0 h 834"/>
                  <a:gd name="T48" fmla="*/ 1277 w 1277"/>
                  <a:gd name="T49" fmla="*/ 0 h 834"/>
                  <a:gd name="T50" fmla="*/ 1248 w 1277"/>
                  <a:gd name="T51" fmla="*/ 59 h 834"/>
                  <a:gd name="T52" fmla="*/ 1199 w 1277"/>
                  <a:gd name="T53" fmla="*/ 59 h 834"/>
                  <a:gd name="T54" fmla="*/ 1140 w 1277"/>
                  <a:gd name="T55" fmla="*/ 59 h 834"/>
                  <a:gd name="T56" fmla="*/ 1091 w 1277"/>
                  <a:gd name="T57" fmla="*/ 59 h 834"/>
                  <a:gd name="T58" fmla="*/ 1042 w 1277"/>
                  <a:gd name="T59" fmla="*/ 59 h 834"/>
                  <a:gd name="T60" fmla="*/ 983 w 1277"/>
                  <a:gd name="T61" fmla="*/ 59 h 834"/>
                  <a:gd name="T62" fmla="*/ 934 w 1277"/>
                  <a:gd name="T63" fmla="*/ 59 h 834"/>
                  <a:gd name="T64" fmla="*/ 884 w 1277"/>
                  <a:gd name="T65" fmla="*/ 59 h 834"/>
                  <a:gd name="T66" fmla="*/ 835 w 1277"/>
                  <a:gd name="T67" fmla="*/ 59 h 834"/>
                  <a:gd name="T68" fmla="*/ 776 w 1277"/>
                  <a:gd name="T69" fmla="*/ 59 h 834"/>
                  <a:gd name="T70" fmla="*/ 727 w 1277"/>
                  <a:gd name="T71" fmla="*/ 59 h 834"/>
                  <a:gd name="T72" fmla="*/ 678 w 1277"/>
                  <a:gd name="T73" fmla="*/ 59 h 834"/>
                  <a:gd name="T74" fmla="*/ 629 w 1277"/>
                  <a:gd name="T75" fmla="*/ 59 h 834"/>
                  <a:gd name="T76" fmla="*/ 570 w 1277"/>
                  <a:gd name="T77" fmla="*/ 69 h 834"/>
                  <a:gd name="T78" fmla="*/ 521 w 1277"/>
                  <a:gd name="T79" fmla="*/ 69 h 834"/>
                  <a:gd name="T80" fmla="*/ 472 w 1277"/>
                  <a:gd name="T81" fmla="*/ 78 h 834"/>
                  <a:gd name="T82" fmla="*/ 413 w 1277"/>
                  <a:gd name="T83" fmla="*/ 98 h 834"/>
                  <a:gd name="T84" fmla="*/ 364 w 1277"/>
                  <a:gd name="T85" fmla="*/ 118 h 834"/>
                  <a:gd name="T86" fmla="*/ 315 w 1277"/>
                  <a:gd name="T87" fmla="*/ 147 h 834"/>
                  <a:gd name="T88" fmla="*/ 266 w 1277"/>
                  <a:gd name="T89" fmla="*/ 186 h 834"/>
                  <a:gd name="T90" fmla="*/ 207 w 1277"/>
                  <a:gd name="T91" fmla="*/ 236 h 834"/>
                  <a:gd name="T92" fmla="*/ 157 w 1277"/>
                  <a:gd name="T93" fmla="*/ 314 h 834"/>
                  <a:gd name="T94" fmla="*/ 108 w 1277"/>
                  <a:gd name="T95" fmla="*/ 412 h 834"/>
                  <a:gd name="T96" fmla="*/ 49 w 1277"/>
                  <a:gd name="T97" fmla="*/ 569 h 834"/>
                  <a:gd name="T98" fmla="*/ 0 w 1277"/>
                  <a:gd name="T99" fmla="*/ 834 h 8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277"/>
                  <a:gd name="T151" fmla="*/ 0 h 834"/>
                  <a:gd name="T152" fmla="*/ 1277 w 1277"/>
                  <a:gd name="T153" fmla="*/ 834 h 83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277" h="834">
                    <a:moveTo>
                      <a:pt x="0" y="609"/>
                    </a:moveTo>
                    <a:lnTo>
                      <a:pt x="30" y="530"/>
                    </a:lnTo>
                    <a:lnTo>
                      <a:pt x="49" y="451"/>
                    </a:lnTo>
                    <a:lnTo>
                      <a:pt x="79" y="383"/>
                    </a:lnTo>
                    <a:lnTo>
                      <a:pt x="108" y="314"/>
                    </a:lnTo>
                    <a:lnTo>
                      <a:pt x="128" y="255"/>
                    </a:lnTo>
                    <a:lnTo>
                      <a:pt x="157" y="216"/>
                    </a:lnTo>
                    <a:lnTo>
                      <a:pt x="187" y="177"/>
                    </a:lnTo>
                    <a:lnTo>
                      <a:pt x="207" y="147"/>
                    </a:lnTo>
                    <a:lnTo>
                      <a:pt x="236" y="118"/>
                    </a:lnTo>
                    <a:lnTo>
                      <a:pt x="266" y="98"/>
                    </a:lnTo>
                    <a:lnTo>
                      <a:pt x="285" y="88"/>
                    </a:lnTo>
                    <a:lnTo>
                      <a:pt x="315" y="69"/>
                    </a:lnTo>
                    <a:lnTo>
                      <a:pt x="334" y="59"/>
                    </a:lnTo>
                    <a:lnTo>
                      <a:pt x="364" y="59"/>
                    </a:lnTo>
                    <a:lnTo>
                      <a:pt x="393" y="49"/>
                    </a:lnTo>
                    <a:lnTo>
                      <a:pt x="413" y="39"/>
                    </a:lnTo>
                    <a:lnTo>
                      <a:pt x="442" y="39"/>
                    </a:lnTo>
                    <a:lnTo>
                      <a:pt x="472" y="29"/>
                    </a:lnTo>
                    <a:lnTo>
                      <a:pt x="491" y="29"/>
                    </a:lnTo>
                    <a:lnTo>
                      <a:pt x="521" y="29"/>
                    </a:lnTo>
                    <a:lnTo>
                      <a:pt x="550" y="20"/>
                    </a:lnTo>
                    <a:lnTo>
                      <a:pt x="570" y="20"/>
                    </a:lnTo>
                    <a:lnTo>
                      <a:pt x="600" y="20"/>
                    </a:lnTo>
                    <a:lnTo>
                      <a:pt x="629" y="10"/>
                    </a:lnTo>
                    <a:lnTo>
                      <a:pt x="649" y="10"/>
                    </a:lnTo>
                    <a:lnTo>
                      <a:pt x="678" y="10"/>
                    </a:lnTo>
                    <a:lnTo>
                      <a:pt x="698" y="10"/>
                    </a:lnTo>
                    <a:lnTo>
                      <a:pt x="727" y="10"/>
                    </a:lnTo>
                    <a:lnTo>
                      <a:pt x="757" y="10"/>
                    </a:lnTo>
                    <a:lnTo>
                      <a:pt x="776" y="10"/>
                    </a:lnTo>
                    <a:lnTo>
                      <a:pt x="806" y="10"/>
                    </a:lnTo>
                    <a:lnTo>
                      <a:pt x="835" y="10"/>
                    </a:lnTo>
                    <a:lnTo>
                      <a:pt x="855" y="0"/>
                    </a:lnTo>
                    <a:lnTo>
                      <a:pt x="884" y="0"/>
                    </a:lnTo>
                    <a:lnTo>
                      <a:pt x="914" y="0"/>
                    </a:lnTo>
                    <a:lnTo>
                      <a:pt x="934" y="0"/>
                    </a:lnTo>
                    <a:lnTo>
                      <a:pt x="963" y="0"/>
                    </a:lnTo>
                    <a:lnTo>
                      <a:pt x="983" y="0"/>
                    </a:lnTo>
                    <a:lnTo>
                      <a:pt x="1012" y="0"/>
                    </a:lnTo>
                    <a:lnTo>
                      <a:pt x="1042" y="0"/>
                    </a:lnTo>
                    <a:lnTo>
                      <a:pt x="1061" y="0"/>
                    </a:lnTo>
                    <a:lnTo>
                      <a:pt x="1091" y="0"/>
                    </a:lnTo>
                    <a:lnTo>
                      <a:pt x="1120" y="0"/>
                    </a:lnTo>
                    <a:lnTo>
                      <a:pt x="1140" y="0"/>
                    </a:lnTo>
                    <a:lnTo>
                      <a:pt x="1169" y="0"/>
                    </a:lnTo>
                    <a:lnTo>
                      <a:pt x="1199" y="0"/>
                    </a:lnTo>
                    <a:lnTo>
                      <a:pt x="1218" y="0"/>
                    </a:lnTo>
                    <a:lnTo>
                      <a:pt x="1248" y="0"/>
                    </a:lnTo>
                    <a:lnTo>
                      <a:pt x="1277" y="0"/>
                    </a:lnTo>
                    <a:lnTo>
                      <a:pt x="1277" y="59"/>
                    </a:lnTo>
                    <a:lnTo>
                      <a:pt x="1248" y="59"/>
                    </a:lnTo>
                    <a:lnTo>
                      <a:pt x="1218" y="59"/>
                    </a:lnTo>
                    <a:lnTo>
                      <a:pt x="1199" y="59"/>
                    </a:lnTo>
                    <a:lnTo>
                      <a:pt x="1169" y="59"/>
                    </a:lnTo>
                    <a:lnTo>
                      <a:pt x="1140" y="59"/>
                    </a:lnTo>
                    <a:lnTo>
                      <a:pt x="1120" y="59"/>
                    </a:lnTo>
                    <a:lnTo>
                      <a:pt x="1091" y="59"/>
                    </a:lnTo>
                    <a:lnTo>
                      <a:pt x="1061" y="59"/>
                    </a:lnTo>
                    <a:lnTo>
                      <a:pt x="1042" y="59"/>
                    </a:lnTo>
                    <a:lnTo>
                      <a:pt x="1012" y="59"/>
                    </a:lnTo>
                    <a:lnTo>
                      <a:pt x="983" y="59"/>
                    </a:lnTo>
                    <a:lnTo>
                      <a:pt x="963" y="59"/>
                    </a:lnTo>
                    <a:lnTo>
                      <a:pt x="934" y="59"/>
                    </a:lnTo>
                    <a:lnTo>
                      <a:pt x="914" y="59"/>
                    </a:lnTo>
                    <a:lnTo>
                      <a:pt x="884" y="59"/>
                    </a:lnTo>
                    <a:lnTo>
                      <a:pt x="855" y="59"/>
                    </a:lnTo>
                    <a:lnTo>
                      <a:pt x="835" y="59"/>
                    </a:lnTo>
                    <a:lnTo>
                      <a:pt x="806" y="59"/>
                    </a:lnTo>
                    <a:lnTo>
                      <a:pt x="776" y="59"/>
                    </a:lnTo>
                    <a:lnTo>
                      <a:pt x="757" y="59"/>
                    </a:lnTo>
                    <a:lnTo>
                      <a:pt x="727" y="59"/>
                    </a:lnTo>
                    <a:lnTo>
                      <a:pt x="698" y="59"/>
                    </a:lnTo>
                    <a:lnTo>
                      <a:pt x="678" y="59"/>
                    </a:lnTo>
                    <a:lnTo>
                      <a:pt x="649" y="59"/>
                    </a:lnTo>
                    <a:lnTo>
                      <a:pt x="629" y="59"/>
                    </a:lnTo>
                    <a:lnTo>
                      <a:pt x="600" y="69"/>
                    </a:lnTo>
                    <a:lnTo>
                      <a:pt x="570" y="69"/>
                    </a:lnTo>
                    <a:lnTo>
                      <a:pt x="550" y="69"/>
                    </a:lnTo>
                    <a:lnTo>
                      <a:pt x="521" y="69"/>
                    </a:lnTo>
                    <a:lnTo>
                      <a:pt x="491" y="78"/>
                    </a:lnTo>
                    <a:lnTo>
                      <a:pt x="472" y="78"/>
                    </a:lnTo>
                    <a:lnTo>
                      <a:pt x="442" y="88"/>
                    </a:lnTo>
                    <a:lnTo>
                      <a:pt x="413" y="98"/>
                    </a:lnTo>
                    <a:lnTo>
                      <a:pt x="393" y="98"/>
                    </a:lnTo>
                    <a:lnTo>
                      <a:pt x="364" y="118"/>
                    </a:lnTo>
                    <a:lnTo>
                      <a:pt x="334" y="128"/>
                    </a:lnTo>
                    <a:lnTo>
                      <a:pt x="315" y="147"/>
                    </a:lnTo>
                    <a:lnTo>
                      <a:pt x="285" y="157"/>
                    </a:lnTo>
                    <a:lnTo>
                      <a:pt x="266" y="186"/>
                    </a:lnTo>
                    <a:lnTo>
                      <a:pt x="236" y="206"/>
                    </a:lnTo>
                    <a:lnTo>
                      <a:pt x="207" y="236"/>
                    </a:lnTo>
                    <a:lnTo>
                      <a:pt x="187" y="275"/>
                    </a:lnTo>
                    <a:lnTo>
                      <a:pt x="157" y="314"/>
                    </a:lnTo>
                    <a:lnTo>
                      <a:pt x="128" y="363"/>
                    </a:lnTo>
                    <a:lnTo>
                      <a:pt x="108" y="412"/>
                    </a:lnTo>
                    <a:lnTo>
                      <a:pt x="79" y="481"/>
                    </a:lnTo>
                    <a:lnTo>
                      <a:pt x="49" y="569"/>
                    </a:lnTo>
                    <a:lnTo>
                      <a:pt x="30" y="687"/>
                    </a:lnTo>
                    <a:lnTo>
                      <a:pt x="0" y="834"/>
                    </a:lnTo>
                    <a:lnTo>
                      <a:pt x="0" y="609"/>
                    </a:lnTo>
                    <a:close/>
                  </a:path>
                </a:pathLst>
              </a:custGeom>
              <a:solidFill>
                <a:srgbClr val="EC81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7" name="Rectangle 115">
                <a:extLst>
                  <a:ext uri="{FF2B5EF4-FFF2-40B4-BE49-F238E27FC236}">
                    <a16:creationId xmlns:a16="http://schemas.microsoft.com/office/drawing/2014/main" id="{C8CCAB98-9A21-234B-9D73-FF83AC18E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2" y="1950"/>
                <a:ext cx="1277" cy="59"/>
              </a:xfrm>
              <a:prstGeom prst="rect">
                <a:avLst/>
              </a:prstGeom>
              <a:solidFill>
                <a:srgbClr val="EC81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8" name="Freeform 116">
                <a:extLst>
                  <a:ext uri="{FF2B5EF4-FFF2-40B4-BE49-F238E27FC236}">
                    <a16:creationId xmlns:a16="http://schemas.microsoft.com/office/drawing/2014/main" id="{03959814-9228-1940-ADF4-71C227ABB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3" y="1921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9" name="Freeform 117">
                <a:extLst>
                  <a:ext uri="{FF2B5EF4-FFF2-40B4-BE49-F238E27FC236}">
                    <a16:creationId xmlns:a16="http://schemas.microsoft.com/office/drawing/2014/main" id="{3EC0A96A-E1BC-1E43-A20D-855874588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528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0" name="Freeform 118">
                <a:extLst>
                  <a:ext uri="{FF2B5EF4-FFF2-40B4-BE49-F238E27FC236}">
                    <a16:creationId xmlns:a16="http://schemas.microsoft.com/office/drawing/2014/main" id="{563873A9-6D47-B04C-90E4-F3F75452A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1528"/>
                <a:ext cx="99" cy="79"/>
              </a:xfrm>
              <a:custGeom>
                <a:avLst/>
                <a:gdLst>
                  <a:gd name="T0" fmla="*/ 0 w 99"/>
                  <a:gd name="T1" fmla="*/ 79 h 79"/>
                  <a:gd name="T2" fmla="*/ 99 w 99"/>
                  <a:gd name="T3" fmla="*/ 79 h 79"/>
                  <a:gd name="T4" fmla="*/ 49 w 99"/>
                  <a:gd name="T5" fmla="*/ 0 h 79"/>
                  <a:gd name="T6" fmla="*/ 0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0" y="79"/>
                    </a:moveTo>
                    <a:lnTo>
                      <a:pt x="99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1" name="Freeform 119">
                <a:extLst>
                  <a:ext uri="{FF2B5EF4-FFF2-40B4-BE49-F238E27FC236}">
                    <a16:creationId xmlns:a16="http://schemas.microsoft.com/office/drawing/2014/main" id="{22003C7A-C858-9046-9B03-4DDB546F2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1724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2" name="Freeform 120">
                <a:extLst>
                  <a:ext uri="{FF2B5EF4-FFF2-40B4-BE49-F238E27FC236}">
                    <a16:creationId xmlns:a16="http://schemas.microsoft.com/office/drawing/2014/main" id="{42131600-71EC-8D43-8C61-795A9AD72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1" y="1626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3" name="Freeform 121">
                <a:extLst>
                  <a:ext uri="{FF2B5EF4-FFF2-40B4-BE49-F238E27FC236}">
                    <a16:creationId xmlns:a16="http://schemas.microsoft.com/office/drawing/2014/main" id="{50438982-2CA5-7545-B7D0-D439048AA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" y="1332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4" name="Freeform 122">
                <a:extLst>
                  <a:ext uri="{FF2B5EF4-FFF2-40B4-BE49-F238E27FC236}">
                    <a16:creationId xmlns:a16="http://schemas.microsoft.com/office/drawing/2014/main" id="{C6B12DE8-154E-1249-86C6-317B38932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1528"/>
                <a:ext cx="99" cy="79"/>
              </a:xfrm>
              <a:custGeom>
                <a:avLst/>
                <a:gdLst>
                  <a:gd name="T0" fmla="*/ 0 w 99"/>
                  <a:gd name="T1" fmla="*/ 79 h 79"/>
                  <a:gd name="T2" fmla="*/ 99 w 99"/>
                  <a:gd name="T3" fmla="*/ 79 h 79"/>
                  <a:gd name="T4" fmla="*/ 49 w 99"/>
                  <a:gd name="T5" fmla="*/ 0 h 79"/>
                  <a:gd name="T6" fmla="*/ 0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0" y="79"/>
                    </a:moveTo>
                    <a:lnTo>
                      <a:pt x="99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" name="Freeform 123">
                <a:extLst>
                  <a:ext uri="{FF2B5EF4-FFF2-40B4-BE49-F238E27FC236}">
                    <a16:creationId xmlns:a16="http://schemas.microsoft.com/office/drawing/2014/main" id="{A0EC0559-31CC-0845-B2C8-F352580AC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" y="1332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6" name="Freeform 124">
                <a:extLst>
                  <a:ext uri="{FF2B5EF4-FFF2-40B4-BE49-F238E27FC236}">
                    <a16:creationId xmlns:a16="http://schemas.microsoft.com/office/drawing/2014/main" id="{ADAE3507-3B57-7546-95E0-B9F978466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9" y="1430"/>
                <a:ext cx="99" cy="79"/>
              </a:xfrm>
              <a:custGeom>
                <a:avLst/>
                <a:gdLst>
                  <a:gd name="T0" fmla="*/ 0 w 99"/>
                  <a:gd name="T1" fmla="*/ 79 h 79"/>
                  <a:gd name="T2" fmla="*/ 99 w 99"/>
                  <a:gd name="T3" fmla="*/ 79 h 79"/>
                  <a:gd name="T4" fmla="*/ 50 w 99"/>
                  <a:gd name="T5" fmla="*/ 0 h 79"/>
                  <a:gd name="T6" fmla="*/ 0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0" y="79"/>
                    </a:moveTo>
                    <a:lnTo>
                      <a:pt x="99" y="79"/>
                    </a:lnTo>
                    <a:lnTo>
                      <a:pt x="50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7" name="Freeform 125">
                <a:extLst>
                  <a:ext uri="{FF2B5EF4-FFF2-40B4-BE49-F238E27FC236}">
                    <a16:creationId xmlns:a16="http://schemas.microsoft.com/office/drawing/2014/main" id="{FBAFD6B7-ED40-4448-A0F2-E87F3E66E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" y="1234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8" name="Freeform 126">
                <a:extLst>
                  <a:ext uri="{FF2B5EF4-FFF2-40B4-BE49-F238E27FC236}">
                    <a16:creationId xmlns:a16="http://schemas.microsoft.com/office/drawing/2014/main" id="{6B34E11D-7A3E-214E-A557-11EC89CF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1234"/>
                <a:ext cx="99" cy="78"/>
              </a:xfrm>
              <a:custGeom>
                <a:avLst/>
                <a:gdLst>
                  <a:gd name="T0" fmla="*/ 0 w 99"/>
                  <a:gd name="T1" fmla="*/ 78 h 78"/>
                  <a:gd name="T2" fmla="*/ 99 w 99"/>
                  <a:gd name="T3" fmla="*/ 78 h 78"/>
                  <a:gd name="T4" fmla="*/ 50 w 99"/>
                  <a:gd name="T5" fmla="*/ 0 h 78"/>
                  <a:gd name="T6" fmla="*/ 0 w 99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8"/>
                  <a:gd name="T14" fmla="*/ 99 w 99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8">
                    <a:moveTo>
                      <a:pt x="0" y="78"/>
                    </a:moveTo>
                    <a:lnTo>
                      <a:pt x="99" y="78"/>
                    </a:lnTo>
                    <a:lnTo>
                      <a:pt x="50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9" name="Freeform 127">
                <a:extLst>
                  <a:ext uri="{FF2B5EF4-FFF2-40B4-BE49-F238E27FC236}">
                    <a16:creationId xmlns:a16="http://schemas.microsoft.com/office/drawing/2014/main" id="{CDC4DA0F-C43E-9A4A-A1C6-99BC3596A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0" name="Freeform 128">
                <a:extLst>
                  <a:ext uri="{FF2B5EF4-FFF2-40B4-BE49-F238E27FC236}">
                    <a16:creationId xmlns:a16="http://schemas.microsoft.com/office/drawing/2014/main" id="{CEC36A7F-EBF4-2342-A3FD-CCB76C78B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8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1" name="Freeform 129">
                <a:extLst>
                  <a:ext uri="{FF2B5EF4-FFF2-40B4-BE49-F238E27FC236}">
                    <a16:creationId xmlns:a16="http://schemas.microsoft.com/office/drawing/2014/main" id="{20BAFC97-8B69-CE49-9C27-216DEDB17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7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2" name="Freeform 130">
                <a:extLst>
                  <a:ext uri="{FF2B5EF4-FFF2-40B4-BE49-F238E27FC236}">
                    <a16:creationId xmlns:a16="http://schemas.microsoft.com/office/drawing/2014/main" id="{1A941EA4-27B9-CD43-ADB4-07BD17139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" y="1234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3" name="Freeform 131">
                <a:extLst>
                  <a:ext uri="{FF2B5EF4-FFF2-40B4-BE49-F238E27FC236}">
                    <a16:creationId xmlns:a16="http://schemas.microsoft.com/office/drawing/2014/main" id="{CFFAFCC6-F8D0-E243-977F-196DE0793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234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4" name="Freeform 132">
                <a:extLst>
                  <a:ext uri="{FF2B5EF4-FFF2-40B4-BE49-F238E27FC236}">
                    <a16:creationId xmlns:a16="http://schemas.microsoft.com/office/drawing/2014/main" id="{5F7F23D5-C576-B640-B6D8-A494558E2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5" name="Freeform 133">
                <a:extLst>
                  <a:ext uri="{FF2B5EF4-FFF2-40B4-BE49-F238E27FC236}">
                    <a16:creationId xmlns:a16="http://schemas.microsoft.com/office/drawing/2014/main" id="{1CC9E5EE-FA6E-7F4B-B98F-55EA50E55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6" name="Freeform 134">
                <a:extLst>
                  <a:ext uri="{FF2B5EF4-FFF2-40B4-BE49-F238E27FC236}">
                    <a16:creationId xmlns:a16="http://schemas.microsoft.com/office/drawing/2014/main" id="{2D680871-831B-4E45-AED9-51827EEFE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7" name="Freeform 135">
                <a:extLst>
                  <a:ext uri="{FF2B5EF4-FFF2-40B4-BE49-F238E27FC236}">
                    <a16:creationId xmlns:a16="http://schemas.microsoft.com/office/drawing/2014/main" id="{EDA6019F-967E-3746-A737-9FEA26422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1135"/>
                <a:ext cx="99" cy="79"/>
              </a:xfrm>
              <a:custGeom>
                <a:avLst/>
                <a:gdLst>
                  <a:gd name="T0" fmla="*/ 0 w 99"/>
                  <a:gd name="T1" fmla="*/ 79 h 79"/>
                  <a:gd name="T2" fmla="*/ 99 w 99"/>
                  <a:gd name="T3" fmla="*/ 79 h 79"/>
                  <a:gd name="T4" fmla="*/ 49 w 99"/>
                  <a:gd name="T5" fmla="*/ 0 h 79"/>
                  <a:gd name="T6" fmla="*/ 0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0" y="79"/>
                    </a:moveTo>
                    <a:lnTo>
                      <a:pt x="99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8" name="Freeform 136">
                <a:extLst>
                  <a:ext uri="{FF2B5EF4-FFF2-40B4-BE49-F238E27FC236}">
                    <a16:creationId xmlns:a16="http://schemas.microsoft.com/office/drawing/2014/main" id="{3FDA7336-57BB-4644-AFF3-E60EC1DA7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9" name="Freeform 137">
                <a:extLst>
                  <a:ext uri="{FF2B5EF4-FFF2-40B4-BE49-F238E27FC236}">
                    <a16:creationId xmlns:a16="http://schemas.microsoft.com/office/drawing/2014/main" id="{0313B2A0-4EDE-9F4A-9B65-2A1878AC3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" y="1234"/>
                <a:ext cx="99" cy="78"/>
              </a:xfrm>
              <a:custGeom>
                <a:avLst/>
                <a:gdLst>
                  <a:gd name="T0" fmla="*/ 0 w 99"/>
                  <a:gd name="T1" fmla="*/ 78 h 78"/>
                  <a:gd name="T2" fmla="*/ 99 w 99"/>
                  <a:gd name="T3" fmla="*/ 78 h 78"/>
                  <a:gd name="T4" fmla="*/ 49 w 99"/>
                  <a:gd name="T5" fmla="*/ 0 h 78"/>
                  <a:gd name="T6" fmla="*/ 0 w 99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8"/>
                  <a:gd name="T14" fmla="*/ 99 w 99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8">
                    <a:moveTo>
                      <a:pt x="0" y="78"/>
                    </a:moveTo>
                    <a:lnTo>
                      <a:pt x="99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0" name="Freeform 138">
                <a:extLst>
                  <a:ext uri="{FF2B5EF4-FFF2-40B4-BE49-F238E27FC236}">
                    <a16:creationId xmlns:a16="http://schemas.microsoft.com/office/drawing/2014/main" id="{409B027D-6FA8-F34C-8446-36A8C4430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1" name="Freeform 139">
                <a:extLst>
                  <a:ext uri="{FF2B5EF4-FFF2-40B4-BE49-F238E27FC236}">
                    <a16:creationId xmlns:a16="http://schemas.microsoft.com/office/drawing/2014/main" id="{D8FC6C9A-B469-E84B-8745-C394F4075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1135"/>
                <a:ext cx="99" cy="79"/>
              </a:xfrm>
              <a:custGeom>
                <a:avLst/>
                <a:gdLst>
                  <a:gd name="T0" fmla="*/ 0 w 99"/>
                  <a:gd name="T1" fmla="*/ 79 h 79"/>
                  <a:gd name="T2" fmla="*/ 99 w 99"/>
                  <a:gd name="T3" fmla="*/ 79 h 79"/>
                  <a:gd name="T4" fmla="*/ 50 w 99"/>
                  <a:gd name="T5" fmla="*/ 0 h 79"/>
                  <a:gd name="T6" fmla="*/ 0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0" y="79"/>
                    </a:moveTo>
                    <a:lnTo>
                      <a:pt x="99" y="79"/>
                    </a:lnTo>
                    <a:lnTo>
                      <a:pt x="50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2" name="Freeform 140">
                <a:extLst>
                  <a:ext uri="{FF2B5EF4-FFF2-40B4-BE49-F238E27FC236}">
                    <a16:creationId xmlns:a16="http://schemas.microsoft.com/office/drawing/2014/main" id="{40148A65-AC61-3048-94A8-C2EF9CB91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2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3" name="Freeform 141">
                <a:extLst>
                  <a:ext uri="{FF2B5EF4-FFF2-40B4-BE49-F238E27FC236}">
                    <a16:creationId xmlns:a16="http://schemas.microsoft.com/office/drawing/2014/main" id="{F500BE7E-19B4-6749-85B3-511547335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2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4" name="Freeform 142">
                <a:extLst>
                  <a:ext uri="{FF2B5EF4-FFF2-40B4-BE49-F238E27FC236}">
                    <a16:creationId xmlns:a16="http://schemas.microsoft.com/office/drawing/2014/main" id="{B07E4FE8-AA3B-D346-AF2C-918DB32BC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1234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5" name="Freeform 143">
                <a:extLst>
                  <a:ext uri="{FF2B5EF4-FFF2-40B4-BE49-F238E27FC236}">
                    <a16:creationId xmlns:a16="http://schemas.microsoft.com/office/drawing/2014/main" id="{780D4C9B-3A02-BB4D-BDAF-E8F6FA051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6" name="Freeform 144">
                <a:extLst>
                  <a:ext uri="{FF2B5EF4-FFF2-40B4-BE49-F238E27FC236}">
                    <a16:creationId xmlns:a16="http://schemas.microsoft.com/office/drawing/2014/main" id="{FF56BD9F-B382-944E-94EA-5582713B0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7" name="Freeform 145">
                <a:extLst>
                  <a:ext uri="{FF2B5EF4-FFF2-40B4-BE49-F238E27FC236}">
                    <a16:creationId xmlns:a16="http://schemas.microsoft.com/office/drawing/2014/main" id="{C6ABE357-A395-C24B-BFF7-791320220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8" name="Freeform 146">
                <a:extLst>
                  <a:ext uri="{FF2B5EF4-FFF2-40B4-BE49-F238E27FC236}">
                    <a16:creationId xmlns:a16="http://schemas.microsoft.com/office/drawing/2014/main" id="{8C295F33-612A-4042-9887-44622F412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9" name="Freeform 147">
                <a:extLst>
                  <a:ext uri="{FF2B5EF4-FFF2-40B4-BE49-F238E27FC236}">
                    <a16:creationId xmlns:a16="http://schemas.microsoft.com/office/drawing/2014/main" id="{ADA71CBD-825C-5A48-820A-2B8262586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1234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0" name="Freeform 148">
                <a:extLst>
                  <a:ext uri="{FF2B5EF4-FFF2-40B4-BE49-F238E27FC236}">
                    <a16:creationId xmlns:a16="http://schemas.microsoft.com/office/drawing/2014/main" id="{0EEE8BF0-957F-ED4B-98DA-0B51BC0A4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1" name="Freeform 149">
                <a:extLst>
                  <a:ext uri="{FF2B5EF4-FFF2-40B4-BE49-F238E27FC236}">
                    <a16:creationId xmlns:a16="http://schemas.microsoft.com/office/drawing/2014/main" id="{521A612E-9988-0E41-B271-3D1C1A55F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2" name="Freeform 150">
                <a:extLst>
                  <a:ext uri="{FF2B5EF4-FFF2-40B4-BE49-F238E27FC236}">
                    <a16:creationId xmlns:a16="http://schemas.microsoft.com/office/drawing/2014/main" id="{81016D8E-90AC-364E-B174-0524DF662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7" y="1234"/>
                <a:ext cx="99" cy="78"/>
              </a:xfrm>
              <a:custGeom>
                <a:avLst/>
                <a:gdLst>
                  <a:gd name="T0" fmla="*/ 0 w 99"/>
                  <a:gd name="T1" fmla="*/ 78 h 78"/>
                  <a:gd name="T2" fmla="*/ 99 w 99"/>
                  <a:gd name="T3" fmla="*/ 78 h 78"/>
                  <a:gd name="T4" fmla="*/ 49 w 99"/>
                  <a:gd name="T5" fmla="*/ 0 h 78"/>
                  <a:gd name="T6" fmla="*/ 0 w 99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8"/>
                  <a:gd name="T14" fmla="*/ 99 w 99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8">
                    <a:moveTo>
                      <a:pt x="0" y="78"/>
                    </a:moveTo>
                    <a:lnTo>
                      <a:pt x="99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3" name="Freeform 151">
                <a:extLst>
                  <a:ext uri="{FF2B5EF4-FFF2-40B4-BE49-F238E27FC236}">
                    <a16:creationId xmlns:a16="http://schemas.microsoft.com/office/drawing/2014/main" id="{E4C5453C-CF3B-224C-84F7-916EE4D4E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4" name="Freeform 152">
                <a:extLst>
                  <a:ext uri="{FF2B5EF4-FFF2-40B4-BE49-F238E27FC236}">
                    <a16:creationId xmlns:a16="http://schemas.microsoft.com/office/drawing/2014/main" id="{14A331A7-F6BA-8146-8C30-C7F7B17B6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135"/>
                <a:ext cx="99" cy="79"/>
              </a:xfrm>
              <a:custGeom>
                <a:avLst/>
                <a:gdLst>
                  <a:gd name="T0" fmla="*/ 0 w 99"/>
                  <a:gd name="T1" fmla="*/ 79 h 79"/>
                  <a:gd name="T2" fmla="*/ 99 w 99"/>
                  <a:gd name="T3" fmla="*/ 79 h 79"/>
                  <a:gd name="T4" fmla="*/ 50 w 99"/>
                  <a:gd name="T5" fmla="*/ 0 h 79"/>
                  <a:gd name="T6" fmla="*/ 0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0" y="79"/>
                    </a:moveTo>
                    <a:lnTo>
                      <a:pt x="99" y="79"/>
                    </a:lnTo>
                    <a:lnTo>
                      <a:pt x="50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5" name="Freeform 153">
                <a:extLst>
                  <a:ext uri="{FF2B5EF4-FFF2-40B4-BE49-F238E27FC236}">
                    <a16:creationId xmlns:a16="http://schemas.microsoft.com/office/drawing/2014/main" id="{DA1D4572-483B-AB45-BF31-5BAA6930D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6" name="Freeform 154">
                <a:extLst>
                  <a:ext uri="{FF2B5EF4-FFF2-40B4-BE49-F238E27FC236}">
                    <a16:creationId xmlns:a16="http://schemas.microsoft.com/office/drawing/2014/main" id="{74D0B82F-7B3F-0040-9C08-AB9909F31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7" name="Freeform 155">
                <a:extLst>
                  <a:ext uri="{FF2B5EF4-FFF2-40B4-BE49-F238E27FC236}">
                    <a16:creationId xmlns:a16="http://schemas.microsoft.com/office/drawing/2014/main" id="{BC0A65AB-79E4-054E-A1B7-1053630BF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5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8" name="Freeform 156">
                <a:extLst>
                  <a:ext uri="{FF2B5EF4-FFF2-40B4-BE49-F238E27FC236}">
                    <a16:creationId xmlns:a16="http://schemas.microsoft.com/office/drawing/2014/main" id="{6B601EEF-59F7-4146-B5F1-072468AAD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135"/>
                <a:ext cx="99" cy="79"/>
              </a:xfrm>
              <a:custGeom>
                <a:avLst/>
                <a:gdLst>
                  <a:gd name="T0" fmla="*/ 0 w 99"/>
                  <a:gd name="T1" fmla="*/ 79 h 79"/>
                  <a:gd name="T2" fmla="*/ 99 w 99"/>
                  <a:gd name="T3" fmla="*/ 79 h 79"/>
                  <a:gd name="T4" fmla="*/ 50 w 99"/>
                  <a:gd name="T5" fmla="*/ 0 h 79"/>
                  <a:gd name="T6" fmla="*/ 0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0" y="79"/>
                    </a:moveTo>
                    <a:lnTo>
                      <a:pt x="99" y="79"/>
                    </a:lnTo>
                    <a:lnTo>
                      <a:pt x="50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9" name="Freeform 157">
                <a:extLst>
                  <a:ext uri="{FF2B5EF4-FFF2-40B4-BE49-F238E27FC236}">
                    <a16:creationId xmlns:a16="http://schemas.microsoft.com/office/drawing/2014/main" id="{E2BDA22A-FA8F-0F42-9740-30F1836D4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0" name="Freeform 158">
                <a:extLst>
                  <a:ext uri="{FF2B5EF4-FFF2-40B4-BE49-F238E27FC236}">
                    <a16:creationId xmlns:a16="http://schemas.microsoft.com/office/drawing/2014/main" id="{415A4947-07A8-6C40-B0B9-94298392E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4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1" name="Freeform 159">
                <a:extLst>
                  <a:ext uri="{FF2B5EF4-FFF2-40B4-BE49-F238E27FC236}">
                    <a16:creationId xmlns:a16="http://schemas.microsoft.com/office/drawing/2014/main" id="{0DCED721-5E99-D346-AD43-4F58CDF83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2" name="Freeform 160">
                <a:extLst>
                  <a:ext uri="{FF2B5EF4-FFF2-40B4-BE49-F238E27FC236}">
                    <a16:creationId xmlns:a16="http://schemas.microsoft.com/office/drawing/2014/main" id="{B1B1F036-9ED1-0D41-8809-260EF1359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3" name="Freeform 161">
                <a:extLst>
                  <a:ext uri="{FF2B5EF4-FFF2-40B4-BE49-F238E27FC236}">
                    <a16:creationId xmlns:a16="http://schemas.microsoft.com/office/drawing/2014/main" id="{DFB5AC73-AD68-9743-8F24-F3D8C91D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1135"/>
                <a:ext cx="98" cy="79"/>
              </a:xfrm>
              <a:custGeom>
                <a:avLst/>
                <a:gdLst>
                  <a:gd name="T0" fmla="*/ 0 w 98"/>
                  <a:gd name="T1" fmla="*/ 79 h 79"/>
                  <a:gd name="T2" fmla="*/ 98 w 98"/>
                  <a:gd name="T3" fmla="*/ 79 h 79"/>
                  <a:gd name="T4" fmla="*/ 49 w 98"/>
                  <a:gd name="T5" fmla="*/ 0 h 79"/>
                  <a:gd name="T6" fmla="*/ 0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0" y="79"/>
                    </a:moveTo>
                    <a:lnTo>
                      <a:pt x="98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4" name="Freeform 162">
                <a:extLst>
                  <a:ext uri="{FF2B5EF4-FFF2-40B4-BE49-F238E27FC236}">
                    <a16:creationId xmlns:a16="http://schemas.microsoft.com/office/drawing/2014/main" id="{B5CC5658-E305-FE4F-9D19-6B96F31BC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1234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5" name="Freeform 163">
                <a:extLst>
                  <a:ext uri="{FF2B5EF4-FFF2-40B4-BE49-F238E27FC236}">
                    <a16:creationId xmlns:a16="http://schemas.microsoft.com/office/drawing/2014/main" id="{25BDC02D-7C1C-8A49-A70C-D3BBEC884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135"/>
                <a:ext cx="99" cy="79"/>
              </a:xfrm>
              <a:custGeom>
                <a:avLst/>
                <a:gdLst>
                  <a:gd name="T0" fmla="*/ 0 w 99"/>
                  <a:gd name="T1" fmla="*/ 79 h 79"/>
                  <a:gd name="T2" fmla="*/ 99 w 99"/>
                  <a:gd name="T3" fmla="*/ 79 h 79"/>
                  <a:gd name="T4" fmla="*/ 49 w 99"/>
                  <a:gd name="T5" fmla="*/ 0 h 79"/>
                  <a:gd name="T6" fmla="*/ 0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0" y="79"/>
                    </a:moveTo>
                    <a:lnTo>
                      <a:pt x="99" y="79"/>
                    </a:lnTo>
                    <a:lnTo>
                      <a:pt x="49" y="0"/>
                    </a:lnTo>
                    <a:lnTo>
                      <a:pt x="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6" name="Freeform 164">
                <a:extLst>
                  <a:ext uri="{FF2B5EF4-FFF2-40B4-BE49-F238E27FC236}">
                    <a16:creationId xmlns:a16="http://schemas.microsoft.com/office/drawing/2014/main" id="{F1A3CC12-10CB-AD4C-8F6A-FB8B05E06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1" y="1234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7" name="Freeform 165">
                <a:extLst>
                  <a:ext uri="{FF2B5EF4-FFF2-40B4-BE49-F238E27FC236}">
                    <a16:creationId xmlns:a16="http://schemas.microsoft.com/office/drawing/2014/main" id="{F45E00B6-CB20-2D41-A40C-12B8B3FDC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" y="1332"/>
                <a:ext cx="98" cy="78"/>
              </a:xfrm>
              <a:custGeom>
                <a:avLst/>
                <a:gdLst>
                  <a:gd name="T0" fmla="*/ 0 w 98"/>
                  <a:gd name="T1" fmla="*/ 78 h 78"/>
                  <a:gd name="T2" fmla="*/ 98 w 98"/>
                  <a:gd name="T3" fmla="*/ 78 h 78"/>
                  <a:gd name="T4" fmla="*/ 49 w 98"/>
                  <a:gd name="T5" fmla="*/ 0 h 78"/>
                  <a:gd name="T6" fmla="*/ 0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0" y="78"/>
                    </a:moveTo>
                    <a:lnTo>
                      <a:pt x="98" y="78"/>
                    </a:lnTo>
                    <a:lnTo>
                      <a:pt x="49" y="0"/>
                    </a:lnTo>
                    <a:lnTo>
                      <a:pt x="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8" name="Freeform 166">
                <a:extLst>
                  <a:ext uri="{FF2B5EF4-FFF2-40B4-BE49-F238E27FC236}">
                    <a16:creationId xmlns:a16="http://schemas.microsoft.com/office/drawing/2014/main" id="{980450FC-A3FD-864D-9B70-61E227F1C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3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9" name="Freeform 167">
                <a:extLst>
                  <a:ext uri="{FF2B5EF4-FFF2-40B4-BE49-F238E27FC236}">
                    <a16:creationId xmlns:a16="http://schemas.microsoft.com/office/drawing/2014/main" id="{BC1DB729-A317-DD46-8FDC-D77F906F2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0" name="Freeform 168">
                <a:extLst>
                  <a:ext uri="{FF2B5EF4-FFF2-40B4-BE49-F238E27FC236}">
                    <a16:creationId xmlns:a16="http://schemas.microsoft.com/office/drawing/2014/main" id="{7B900B5D-D6A9-0844-82AB-1D0AB4A12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1999"/>
                <a:ext cx="99" cy="79"/>
              </a:xfrm>
              <a:custGeom>
                <a:avLst/>
                <a:gdLst>
                  <a:gd name="T0" fmla="*/ 49 w 99"/>
                  <a:gd name="T1" fmla="*/ 79 h 79"/>
                  <a:gd name="T2" fmla="*/ 99 w 99"/>
                  <a:gd name="T3" fmla="*/ 0 h 79"/>
                  <a:gd name="T4" fmla="*/ 0 w 99"/>
                  <a:gd name="T5" fmla="*/ 0 h 79"/>
                  <a:gd name="T6" fmla="*/ 49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49" y="79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1" name="Freeform 169">
                <a:extLst>
                  <a:ext uri="{FF2B5EF4-FFF2-40B4-BE49-F238E27FC236}">
                    <a16:creationId xmlns:a16="http://schemas.microsoft.com/office/drawing/2014/main" id="{5585EB91-DFE4-0F4D-895D-DF089C078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1960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2" name="Freeform 170">
                <a:extLst>
                  <a:ext uri="{FF2B5EF4-FFF2-40B4-BE49-F238E27FC236}">
                    <a16:creationId xmlns:a16="http://schemas.microsoft.com/office/drawing/2014/main" id="{56510666-7891-F540-B9E7-1AB1C58F1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1" y="1960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3" name="Freeform 171">
                <a:extLst>
                  <a:ext uri="{FF2B5EF4-FFF2-40B4-BE49-F238E27FC236}">
                    <a16:creationId xmlns:a16="http://schemas.microsoft.com/office/drawing/2014/main" id="{38165B84-AAD6-D045-A8EB-9061EFCED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" y="1999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4" name="Freeform 172">
                <a:extLst>
                  <a:ext uri="{FF2B5EF4-FFF2-40B4-BE49-F238E27FC236}">
                    <a16:creationId xmlns:a16="http://schemas.microsoft.com/office/drawing/2014/main" id="{1E3CD6D7-D37B-6845-92AA-1DDC0FC79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2137"/>
                <a:ext cx="99" cy="78"/>
              </a:xfrm>
              <a:custGeom>
                <a:avLst/>
                <a:gdLst>
                  <a:gd name="T0" fmla="*/ 49 w 99"/>
                  <a:gd name="T1" fmla="*/ 78 h 78"/>
                  <a:gd name="T2" fmla="*/ 99 w 99"/>
                  <a:gd name="T3" fmla="*/ 0 h 78"/>
                  <a:gd name="T4" fmla="*/ 0 w 99"/>
                  <a:gd name="T5" fmla="*/ 0 h 78"/>
                  <a:gd name="T6" fmla="*/ 49 w 99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8"/>
                  <a:gd name="T14" fmla="*/ 99 w 99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8">
                    <a:moveTo>
                      <a:pt x="49" y="78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5" name="Freeform 173">
                <a:extLst>
                  <a:ext uri="{FF2B5EF4-FFF2-40B4-BE49-F238E27FC236}">
                    <a16:creationId xmlns:a16="http://schemas.microsoft.com/office/drawing/2014/main" id="{A62C5D45-5834-B843-8214-B0D0ECC6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" y="1872"/>
                <a:ext cx="98" cy="78"/>
              </a:xfrm>
              <a:custGeom>
                <a:avLst/>
                <a:gdLst>
                  <a:gd name="T0" fmla="*/ 49 w 98"/>
                  <a:gd name="T1" fmla="*/ 78 h 78"/>
                  <a:gd name="T2" fmla="*/ 98 w 98"/>
                  <a:gd name="T3" fmla="*/ 0 h 78"/>
                  <a:gd name="T4" fmla="*/ 0 w 98"/>
                  <a:gd name="T5" fmla="*/ 0 h 78"/>
                  <a:gd name="T6" fmla="*/ 49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49" y="78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6" name="Freeform 174">
                <a:extLst>
                  <a:ext uri="{FF2B5EF4-FFF2-40B4-BE49-F238E27FC236}">
                    <a16:creationId xmlns:a16="http://schemas.microsoft.com/office/drawing/2014/main" id="{EA2DBAC8-4D04-6D4D-941F-FE655BA95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9" y="2137"/>
                <a:ext cx="99" cy="78"/>
              </a:xfrm>
              <a:custGeom>
                <a:avLst/>
                <a:gdLst>
                  <a:gd name="T0" fmla="*/ 50 w 99"/>
                  <a:gd name="T1" fmla="*/ 78 h 78"/>
                  <a:gd name="T2" fmla="*/ 99 w 99"/>
                  <a:gd name="T3" fmla="*/ 0 h 78"/>
                  <a:gd name="T4" fmla="*/ 0 w 99"/>
                  <a:gd name="T5" fmla="*/ 0 h 78"/>
                  <a:gd name="T6" fmla="*/ 50 w 99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8"/>
                  <a:gd name="T14" fmla="*/ 99 w 99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8">
                    <a:moveTo>
                      <a:pt x="50" y="78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5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7" name="Freeform 175">
                <a:extLst>
                  <a:ext uri="{FF2B5EF4-FFF2-40B4-BE49-F238E27FC236}">
                    <a16:creationId xmlns:a16="http://schemas.microsoft.com/office/drawing/2014/main" id="{3BD6C253-3205-BF41-A2C1-A948B3B6D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8" name="Freeform 176">
                <a:extLst>
                  <a:ext uri="{FF2B5EF4-FFF2-40B4-BE49-F238E27FC236}">
                    <a16:creationId xmlns:a16="http://schemas.microsoft.com/office/drawing/2014/main" id="{57526637-CF6E-C74C-876E-DFC8F925F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2098"/>
                <a:ext cx="99" cy="78"/>
              </a:xfrm>
              <a:custGeom>
                <a:avLst/>
                <a:gdLst>
                  <a:gd name="T0" fmla="*/ 50 w 99"/>
                  <a:gd name="T1" fmla="*/ 78 h 78"/>
                  <a:gd name="T2" fmla="*/ 99 w 99"/>
                  <a:gd name="T3" fmla="*/ 0 h 78"/>
                  <a:gd name="T4" fmla="*/ 0 w 99"/>
                  <a:gd name="T5" fmla="*/ 0 h 78"/>
                  <a:gd name="T6" fmla="*/ 50 w 99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8"/>
                  <a:gd name="T14" fmla="*/ 99 w 99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8">
                    <a:moveTo>
                      <a:pt x="50" y="78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5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9" name="Freeform 177">
                <a:extLst>
                  <a:ext uri="{FF2B5EF4-FFF2-40B4-BE49-F238E27FC236}">
                    <a16:creationId xmlns:a16="http://schemas.microsoft.com/office/drawing/2014/main" id="{79E961B9-287C-DF4D-BE90-274E1C90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0" name="Freeform 178">
                <a:extLst>
                  <a:ext uri="{FF2B5EF4-FFF2-40B4-BE49-F238E27FC236}">
                    <a16:creationId xmlns:a16="http://schemas.microsoft.com/office/drawing/2014/main" id="{1935D0E2-2CCB-E64F-8D9C-1293848EE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8" y="1783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1" name="Freeform 179">
                <a:extLst>
                  <a:ext uri="{FF2B5EF4-FFF2-40B4-BE49-F238E27FC236}">
                    <a16:creationId xmlns:a16="http://schemas.microsoft.com/office/drawing/2014/main" id="{4BF7ED55-718F-EC46-8386-E3190CEB9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7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2" name="Freeform 180">
                <a:extLst>
                  <a:ext uri="{FF2B5EF4-FFF2-40B4-BE49-F238E27FC236}">
                    <a16:creationId xmlns:a16="http://schemas.microsoft.com/office/drawing/2014/main" id="{AAD2163B-9678-2A48-9F08-57DDC431F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" y="2098"/>
                <a:ext cx="98" cy="78"/>
              </a:xfrm>
              <a:custGeom>
                <a:avLst/>
                <a:gdLst>
                  <a:gd name="T0" fmla="*/ 49 w 98"/>
                  <a:gd name="T1" fmla="*/ 78 h 78"/>
                  <a:gd name="T2" fmla="*/ 98 w 98"/>
                  <a:gd name="T3" fmla="*/ 0 h 78"/>
                  <a:gd name="T4" fmla="*/ 0 w 98"/>
                  <a:gd name="T5" fmla="*/ 0 h 78"/>
                  <a:gd name="T6" fmla="*/ 49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49" y="78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3" name="Freeform 181">
                <a:extLst>
                  <a:ext uri="{FF2B5EF4-FFF2-40B4-BE49-F238E27FC236}">
                    <a16:creationId xmlns:a16="http://schemas.microsoft.com/office/drawing/2014/main" id="{FB0A35E1-3892-3940-A774-35E988A63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4" name="Freeform 182">
                <a:extLst>
                  <a:ext uri="{FF2B5EF4-FFF2-40B4-BE49-F238E27FC236}">
                    <a16:creationId xmlns:a16="http://schemas.microsoft.com/office/drawing/2014/main" id="{9FFDA550-110A-4C44-A949-3F45532B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1783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5" name="Freeform 183">
                <a:extLst>
                  <a:ext uri="{FF2B5EF4-FFF2-40B4-BE49-F238E27FC236}">
                    <a16:creationId xmlns:a16="http://schemas.microsoft.com/office/drawing/2014/main" id="{F4B09BCA-BB73-A741-AB8B-E26ED607D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" y="1646"/>
                <a:ext cx="98" cy="78"/>
              </a:xfrm>
              <a:custGeom>
                <a:avLst/>
                <a:gdLst>
                  <a:gd name="T0" fmla="*/ 49 w 98"/>
                  <a:gd name="T1" fmla="*/ 78 h 78"/>
                  <a:gd name="T2" fmla="*/ 98 w 98"/>
                  <a:gd name="T3" fmla="*/ 0 h 78"/>
                  <a:gd name="T4" fmla="*/ 0 w 98"/>
                  <a:gd name="T5" fmla="*/ 0 h 78"/>
                  <a:gd name="T6" fmla="*/ 49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49" y="78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6" name="Freeform 184">
                <a:extLst>
                  <a:ext uri="{FF2B5EF4-FFF2-40B4-BE49-F238E27FC236}">
                    <a16:creationId xmlns:a16="http://schemas.microsoft.com/office/drawing/2014/main" id="{9B1B2870-617D-8240-9FA3-C593CC29A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685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7" name="Freeform 185">
                <a:extLst>
                  <a:ext uri="{FF2B5EF4-FFF2-40B4-BE49-F238E27FC236}">
                    <a16:creationId xmlns:a16="http://schemas.microsoft.com/office/drawing/2014/main" id="{8DB31E0A-D763-0744-A4EF-629D4827E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1999"/>
                <a:ext cx="99" cy="79"/>
              </a:xfrm>
              <a:custGeom>
                <a:avLst/>
                <a:gdLst>
                  <a:gd name="T0" fmla="*/ 49 w 99"/>
                  <a:gd name="T1" fmla="*/ 79 h 79"/>
                  <a:gd name="T2" fmla="*/ 99 w 99"/>
                  <a:gd name="T3" fmla="*/ 0 h 79"/>
                  <a:gd name="T4" fmla="*/ 0 w 99"/>
                  <a:gd name="T5" fmla="*/ 0 h 79"/>
                  <a:gd name="T6" fmla="*/ 49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49" y="79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8" name="Freeform 186">
                <a:extLst>
                  <a:ext uri="{FF2B5EF4-FFF2-40B4-BE49-F238E27FC236}">
                    <a16:creationId xmlns:a16="http://schemas.microsoft.com/office/drawing/2014/main" id="{08FB0A31-5E2F-7449-83D6-218FA42F1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9" name="Freeform 187">
                <a:extLst>
                  <a:ext uri="{FF2B5EF4-FFF2-40B4-BE49-F238E27FC236}">
                    <a16:creationId xmlns:a16="http://schemas.microsoft.com/office/drawing/2014/main" id="{45951909-A6F6-3347-A786-BEBB04F14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" y="1960"/>
                <a:ext cx="99" cy="79"/>
              </a:xfrm>
              <a:custGeom>
                <a:avLst/>
                <a:gdLst>
                  <a:gd name="T0" fmla="*/ 49 w 99"/>
                  <a:gd name="T1" fmla="*/ 79 h 79"/>
                  <a:gd name="T2" fmla="*/ 99 w 99"/>
                  <a:gd name="T3" fmla="*/ 0 h 79"/>
                  <a:gd name="T4" fmla="*/ 0 w 99"/>
                  <a:gd name="T5" fmla="*/ 0 h 79"/>
                  <a:gd name="T6" fmla="*/ 49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49" y="79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0" name="Freeform 188">
                <a:extLst>
                  <a:ext uri="{FF2B5EF4-FFF2-40B4-BE49-F238E27FC236}">
                    <a16:creationId xmlns:a16="http://schemas.microsoft.com/office/drawing/2014/main" id="{D5C8D6AE-7D33-CC4E-9D29-2DE1791F0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1" name="Freeform 189">
                <a:extLst>
                  <a:ext uri="{FF2B5EF4-FFF2-40B4-BE49-F238E27FC236}">
                    <a16:creationId xmlns:a16="http://schemas.microsoft.com/office/drawing/2014/main" id="{4E733F45-F091-B145-8185-B7643BC5D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1823"/>
                <a:ext cx="99" cy="78"/>
              </a:xfrm>
              <a:custGeom>
                <a:avLst/>
                <a:gdLst>
                  <a:gd name="T0" fmla="*/ 50 w 99"/>
                  <a:gd name="T1" fmla="*/ 78 h 78"/>
                  <a:gd name="T2" fmla="*/ 99 w 99"/>
                  <a:gd name="T3" fmla="*/ 0 h 78"/>
                  <a:gd name="T4" fmla="*/ 0 w 99"/>
                  <a:gd name="T5" fmla="*/ 0 h 78"/>
                  <a:gd name="T6" fmla="*/ 50 w 99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8"/>
                  <a:gd name="T14" fmla="*/ 99 w 99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8">
                    <a:moveTo>
                      <a:pt x="50" y="78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5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2" name="Freeform 190">
                <a:extLst>
                  <a:ext uri="{FF2B5EF4-FFF2-40B4-BE49-F238E27FC236}">
                    <a16:creationId xmlns:a16="http://schemas.microsoft.com/office/drawing/2014/main" id="{70E8417F-B074-F249-A466-7A22C5E96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2" y="1960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3" name="Freeform 191">
                <a:extLst>
                  <a:ext uri="{FF2B5EF4-FFF2-40B4-BE49-F238E27FC236}">
                    <a16:creationId xmlns:a16="http://schemas.microsoft.com/office/drawing/2014/main" id="{BE7864A6-5C5A-D24B-9299-DB1110E46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2" y="1872"/>
                <a:ext cx="98" cy="78"/>
              </a:xfrm>
              <a:custGeom>
                <a:avLst/>
                <a:gdLst>
                  <a:gd name="T0" fmla="*/ 49 w 98"/>
                  <a:gd name="T1" fmla="*/ 78 h 78"/>
                  <a:gd name="T2" fmla="*/ 98 w 98"/>
                  <a:gd name="T3" fmla="*/ 0 h 78"/>
                  <a:gd name="T4" fmla="*/ 0 w 98"/>
                  <a:gd name="T5" fmla="*/ 0 h 78"/>
                  <a:gd name="T6" fmla="*/ 49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49" y="78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4" name="Freeform 192">
                <a:extLst>
                  <a:ext uri="{FF2B5EF4-FFF2-40B4-BE49-F238E27FC236}">
                    <a16:creationId xmlns:a16="http://schemas.microsoft.com/office/drawing/2014/main" id="{A5118ED4-9C1E-6243-A285-45790F1D2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1999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5" name="Freeform 193">
                <a:extLst>
                  <a:ext uri="{FF2B5EF4-FFF2-40B4-BE49-F238E27FC236}">
                    <a16:creationId xmlns:a16="http://schemas.microsoft.com/office/drawing/2014/main" id="{2BD89FDF-7ADB-284B-ABC3-436797BB5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6" name="Freeform 194">
                <a:extLst>
                  <a:ext uri="{FF2B5EF4-FFF2-40B4-BE49-F238E27FC236}">
                    <a16:creationId xmlns:a16="http://schemas.microsoft.com/office/drawing/2014/main" id="{D025C87E-FA23-9F48-B388-9DBAB56DD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7" name="Freeform 195">
                <a:extLst>
                  <a:ext uri="{FF2B5EF4-FFF2-40B4-BE49-F238E27FC236}">
                    <a16:creationId xmlns:a16="http://schemas.microsoft.com/office/drawing/2014/main" id="{D3C715E3-77CF-2043-AAF2-8EFECD240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1960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8" name="Freeform 196">
                <a:extLst>
                  <a:ext uri="{FF2B5EF4-FFF2-40B4-BE49-F238E27FC236}">
                    <a16:creationId xmlns:a16="http://schemas.microsoft.com/office/drawing/2014/main" id="{DAC7877C-1C2E-AA41-BF6E-4A5704649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1911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9" name="Freeform 197">
                <a:extLst>
                  <a:ext uri="{FF2B5EF4-FFF2-40B4-BE49-F238E27FC236}">
                    <a16:creationId xmlns:a16="http://schemas.microsoft.com/office/drawing/2014/main" id="{79EC9DF8-024D-304C-B6CB-0A8C499CF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1999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0" name="Freeform 198">
                <a:extLst>
                  <a:ext uri="{FF2B5EF4-FFF2-40B4-BE49-F238E27FC236}">
                    <a16:creationId xmlns:a16="http://schemas.microsoft.com/office/drawing/2014/main" id="{EE0FF5A4-588C-A942-B9A7-C3092CB73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" y="2098"/>
                <a:ext cx="98" cy="78"/>
              </a:xfrm>
              <a:custGeom>
                <a:avLst/>
                <a:gdLst>
                  <a:gd name="T0" fmla="*/ 49 w 98"/>
                  <a:gd name="T1" fmla="*/ 78 h 78"/>
                  <a:gd name="T2" fmla="*/ 98 w 98"/>
                  <a:gd name="T3" fmla="*/ 0 h 78"/>
                  <a:gd name="T4" fmla="*/ 0 w 98"/>
                  <a:gd name="T5" fmla="*/ 0 h 78"/>
                  <a:gd name="T6" fmla="*/ 49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49" y="78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1" name="Freeform 199">
                <a:extLst>
                  <a:ext uri="{FF2B5EF4-FFF2-40B4-BE49-F238E27FC236}">
                    <a16:creationId xmlns:a16="http://schemas.microsoft.com/office/drawing/2014/main" id="{1470A0FD-7C67-FE4A-857A-D3E53C2FD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" y="1999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2" name="Freeform 200">
                <a:extLst>
                  <a:ext uri="{FF2B5EF4-FFF2-40B4-BE49-F238E27FC236}">
                    <a16:creationId xmlns:a16="http://schemas.microsoft.com/office/drawing/2014/main" id="{B4CD76C1-9853-C44C-9E08-F9490FD41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7" y="2098"/>
                <a:ext cx="99" cy="78"/>
              </a:xfrm>
              <a:custGeom>
                <a:avLst/>
                <a:gdLst>
                  <a:gd name="T0" fmla="*/ 49 w 99"/>
                  <a:gd name="T1" fmla="*/ 78 h 78"/>
                  <a:gd name="T2" fmla="*/ 99 w 99"/>
                  <a:gd name="T3" fmla="*/ 0 h 78"/>
                  <a:gd name="T4" fmla="*/ 0 w 99"/>
                  <a:gd name="T5" fmla="*/ 0 h 78"/>
                  <a:gd name="T6" fmla="*/ 49 w 99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8"/>
                  <a:gd name="T14" fmla="*/ 99 w 99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8">
                    <a:moveTo>
                      <a:pt x="49" y="78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3" name="Freeform 201">
                <a:extLst>
                  <a:ext uri="{FF2B5EF4-FFF2-40B4-BE49-F238E27FC236}">
                    <a16:creationId xmlns:a16="http://schemas.microsoft.com/office/drawing/2014/main" id="{1B6634ED-5451-FA43-9C96-05A9F9E5A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" y="1960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4" name="Freeform 202">
                <a:extLst>
                  <a:ext uri="{FF2B5EF4-FFF2-40B4-BE49-F238E27FC236}">
                    <a16:creationId xmlns:a16="http://schemas.microsoft.com/office/drawing/2014/main" id="{F0ACD001-BE32-4C46-9921-B238A4FA6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872"/>
                <a:ext cx="99" cy="78"/>
              </a:xfrm>
              <a:custGeom>
                <a:avLst/>
                <a:gdLst>
                  <a:gd name="T0" fmla="*/ 50 w 99"/>
                  <a:gd name="T1" fmla="*/ 78 h 78"/>
                  <a:gd name="T2" fmla="*/ 99 w 99"/>
                  <a:gd name="T3" fmla="*/ 0 h 78"/>
                  <a:gd name="T4" fmla="*/ 0 w 99"/>
                  <a:gd name="T5" fmla="*/ 0 h 78"/>
                  <a:gd name="T6" fmla="*/ 50 w 99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8"/>
                  <a:gd name="T14" fmla="*/ 99 w 99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8">
                    <a:moveTo>
                      <a:pt x="50" y="78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50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5" name="Freeform 203">
                <a:extLst>
                  <a:ext uri="{FF2B5EF4-FFF2-40B4-BE49-F238E27FC236}">
                    <a16:creationId xmlns:a16="http://schemas.microsoft.com/office/drawing/2014/main" id="{94BE7BE2-D81B-E24F-AF80-A7990EC0F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1960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6" name="Freeform 204">
                <a:extLst>
                  <a:ext uri="{FF2B5EF4-FFF2-40B4-BE49-F238E27FC236}">
                    <a16:creationId xmlns:a16="http://schemas.microsoft.com/office/drawing/2014/main" id="{DF91C5DF-7973-4B41-8D87-1A77CEE1F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" y="1823"/>
                <a:ext cx="98" cy="78"/>
              </a:xfrm>
              <a:custGeom>
                <a:avLst/>
                <a:gdLst>
                  <a:gd name="T0" fmla="*/ 49 w 98"/>
                  <a:gd name="T1" fmla="*/ 78 h 78"/>
                  <a:gd name="T2" fmla="*/ 98 w 98"/>
                  <a:gd name="T3" fmla="*/ 0 h 78"/>
                  <a:gd name="T4" fmla="*/ 0 w 98"/>
                  <a:gd name="T5" fmla="*/ 0 h 78"/>
                  <a:gd name="T6" fmla="*/ 49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49" y="78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7" name="Freeform 205">
                <a:extLst>
                  <a:ext uri="{FF2B5EF4-FFF2-40B4-BE49-F238E27FC236}">
                    <a16:creationId xmlns:a16="http://schemas.microsoft.com/office/drawing/2014/main" id="{5E54D4EA-A8B0-1C47-BAB2-ABC0E5D63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5" y="2048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8" name="Freeform 206">
                <a:extLst>
                  <a:ext uri="{FF2B5EF4-FFF2-40B4-BE49-F238E27FC236}">
                    <a16:creationId xmlns:a16="http://schemas.microsoft.com/office/drawing/2014/main" id="{3A597585-04A0-1F4E-B561-2A813E19C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2048"/>
                <a:ext cx="99" cy="79"/>
              </a:xfrm>
              <a:custGeom>
                <a:avLst/>
                <a:gdLst>
                  <a:gd name="T0" fmla="*/ 50 w 99"/>
                  <a:gd name="T1" fmla="*/ 79 h 79"/>
                  <a:gd name="T2" fmla="*/ 99 w 99"/>
                  <a:gd name="T3" fmla="*/ 0 h 79"/>
                  <a:gd name="T4" fmla="*/ 0 w 99"/>
                  <a:gd name="T5" fmla="*/ 0 h 79"/>
                  <a:gd name="T6" fmla="*/ 50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50" y="79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50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9" name="Freeform 207">
                <a:extLst>
                  <a:ext uri="{FF2B5EF4-FFF2-40B4-BE49-F238E27FC236}">
                    <a16:creationId xmlns:a16="http://schemas.microsoft.com/office/drawing/2014/main" id="{2D1C67A8-DD38-E246-8577-F4AE46678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" y="1999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0" name="Freeform 208">
                <a:extLst>
                  <a:ext uri="{FF2B5EF4-FFF2-40B4-BE49-F238E27FC236}">
                    <a16:creationId xmlns:a16="http://schemas.microsoft.com/office/drawing/2014/main" id="{69CE6542-DBC6-FF4D-B901-3AA54006C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4" y="1685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1" name="Freeform 209">
                <a:extLst>
                  <a:ext uri="{FF2B5EF4-FFF2-40B4-BE49-F238E27FC236}">
                    <a16:creationId xmlns:a16="http://schemas.microsoft.com/office/drawing/2014/main" id="{4F27CB91-852A-4545-B384-28CD932D5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2098"/>
                <a:ext cx="98" cy="78"/>
              </a:xfrm>
              <a:custGeom>
                <a:avLst/>
                <a:gdLst>
                  <a:gd name="T0" fmla="*/ 49 w 98"/>
                  <a:gd name="T1" fmla="*/ 78 h 78"/>
                  <a:gd name="T2" fmla="*/ 98 w 98"/>
                  <a:gd name="T3" fmla="*/ 0 h 78"/>
                  <a:gd name="T4" fmla="*/ 0 w 98"/>
                  <a:gd name="T5" fmla="*/ 0 h 78"/>
                  <a:gd name="T6" fmla="*/ 49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49" y="78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2" name="Freeform 210">
                <a:extLst>
                  <a:ext uri="{FF2B5EF4-FFF2-40B4-BE49-F238E27FC236}">
                    <a16:creationId xmlns:a16="http://schemas.microsoft.com/office/drawing/2014/main" id="{9F79FCB9-1526-F84A-95DA-6B55CE7CE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999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3" name="Freeform 211">
                <a:extLst>
                  <a:ext uri="{FF2B5EF4-FFF2-40B4-BE49-F238E27FC236}">
                    <a16:creationId xmlns:a16="http://schemas.microsoft.com/office/drawing/2014/main" id="{52BDB5F1-A856-8943-BE3A-DE9FB3764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1872"/>
                <a:ext cx="98" cy="78"/>
              </a:xfrm>
              <a:custGeom>
                <a:avLst/>
                <a:gdLst>
                  <a:gd name="T0" fmla="*/ 49 w 98"/>
                  <a:gd name="T1" fmla="*/ 78 h 78"/>
                  <a:gd name="T2" fmla="*/ 98 w 98"/>
                  <a:gd name="T3" fmla="*/ 0 h 78"/>
                  <a:gd name="T4" fmla="*/ 0 w 98"/>
                  <a:gd name="T5" fmla="*/ 0 h 78"/>
                  <a:gd name="T6" fmla="*/ 49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49" y="78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4" name="Freeform 212">
                <a:extLst>
                  <a:ext uri="{FF2B5EF4-FFF2-40B4-BE49-F238E27FC236}">
                    <a16:creationId xmlns:a16="http://schemas.microsoft.com/office/drawing/2014/main" id="{22312030-500D-6A47-BF5B-BC0C38EB5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2048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5" name="Freeform 213">
                <a:extLst>
                  <a:ext uri="{FF2B5EF4-FFF2-40B4-BE49-F238E27FC236}">
                    <a16:creationId xmlns:a16="http://schemas.microsoft.com/office/drawing/2014/main" id="{895D3051-B5A1-A34D-9493-E21B20AB9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2048"/>
                <a:ext cx="99" cy="79"/>
              </a:xfrm>
              <a:custGeom>
                <a:avLst/>
                <a:gdLst>
                  <a:gd name="T0" fmla="*/ 49 w 99"/>
                  <a:gd name="T1" fmla="*/ 79 h 79"/>
                  <a:gd name="T2" fmla="*/ 99 w 99"/>
                  <a:gd name="T3" fmla="*/ 0 h 79"/>
                  <a:gd name="T4" fmla="*/ 0 w 99"/>
                  <a:gd name="T5" fmla="*/ 0 h 79"/>
                  <a:gd name="T6" fmla="*/ 49 w 99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"/>
                  <a:gd name="T13" fmla="*/ 0 h 79"/>
                  <a:gd name="T14" fmla="*/ 99 w 99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" h="79">
                    <a:moveTo>
                      <a:pt x="49" y="79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6" name="Freeform 214">
                <a:extLst>
                  <a:ext uri="{FF2B5EF4-FFF2-40B4-BE49-F238E27FC236}">
                    <a16:creationId xmlns:a16="http://schemas.microsoft.com/office/drawing/2014/main" id="{921DC9C6-7E4F-0E4E-B373-F28877D97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1" y="2098"/>
                <a:ext cx="98" cy="78"/>
              </a:xfrm>
              <a:custGeom>
                <a:avLst/>
                <a:gdLst>
                  <a:gd name="T0" fmla="*/ 49 w 98"/>
                  <a:gd name="T1" fmla="*/ 78 h 78"/>
                  <a:gd name="T2" fmla="*/ 98 w 98"/>
                  <a:gd name="T3" fmla="*/ 0 h 78"/>
                  <a:gd name="T4" fmla="*/ 0 w 98"/>
                  <a:gd name="T5" fmla="*/ 0 h 78"/>
                  <a:gd name="T6" fmla="*/ 49 w 98"/>
                  <a:gd name="T7" fmla="*/ 78 h 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8"/>
                  <a:gd name="T14" fmla="*/ 98 w 98"/>
                  <a:gd name="T15" fmla="*/ 78 h 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8">
                    <a:moveTo>
                      <a:pt x="49" y="78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8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7" name="Freeform 215">
                <a:extLst>
                  <a:ext uri="{FF2B5EF4-FFF2-40B4-BE49-F238E27FC236}">
                    <a16:creationId xmlns:a16="http://schemas.microsoft.com/office/drawing/2014/main" id="{F784543D-A2AD-5B4F-9CB8-F06D07A03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" y="1999"/>
                <a:ext cx="98" cy="79"/>
              </a:xfrm>
              <a:custGeom>
                <a:avLst/>
                <a:gdLst>
                  <a:gd name="T0" fmla="*/ 49 w 98"/>
                  <a:gd name="T1" fmla="*/ 79 h 79"/>
                  <a:gd name="T2" fmla="*/ 98 w 98"/>
                  <a:gd name="T3" fmla="*/ 0 h 79"/>
                  <a:gd name="T4" fmla="*/ 0 w 98"/>
                  <a:gd name="T5" fmla="*/ 0 h 79"/>
                  <a:gd name="T6" fmla="*/ 49 w 98"/>
                  <a:gd name="T7" fmla="*/ 79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8"/>
                  <a:gd name="T13" fmla="*/ 0 h 79"/>
                  <a:gd name="T14" fmla="*/ 98 w 98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8" h="79">
                    <a:moveTo>
                      <a:pt x="49" y="79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49" y="79"/>
                    </a:lnTo>
                    <a:close/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8" name="Freeform 216">
                <a:extLst>
                  <a:ext uri="{FF2B5EF4-FFF2-40B4-BE49-F238E27FC236}">
                    <a16:creationId xmlns:a16="http://schemas.microsoft.com/office/drawing/2014/main" id="{AD17DA97-BD08-A24D-92C2-ABFF15C49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1194"/>
                <a:ext cx="1277" cy="697"/>
              </a:xfrm>
              <a:custGeom>
                <a:avLst/>
                <a:gdLst>
                  <a:gd name="T0" fmla="*/ 0 w 1277"/>
                  <a:gd name="T1" fmla="*/ 697 h 697"/>
                  <a:gd name="T2" fmla="*/ 30 w 1277"/>
                  <a:gd name="T3" fmla="*/ 580 h 697"/>
                  <a:gd name="T4" fmla="*/ 49 w 1277"/>
                  <a:gd name="T5" fmla="*/ 481 h 697"/>
                  <a:gd name="T6" fmla="*/ 79 w 1277"/>
                  <a:gd name="T7" fmla="*/ 403 h 697"/>
                  <a:gd name="T8" fmla="*/ 108 w 1277"/>
                  <a:gd name="T9" fmla="*/ 334 h 697"/>
                  <a:gd name="T10" fmla="*/ 128 w 1277"/>
                  <a:gd name="T11" fmla="*/ 275 h 697"/>
                  <a:gd name="T12" fmla="*/ 157 w 1277"/>
                  <a:gd name="T13" fmla="*/ 236 h 697"/>
                  <a:gd name="T14" fmla="*/ 187 w 1277"/>
                  <a:gd name="T15" fmla="*/ 197 h 697"/>
                  <a:gd name="T16" fmla="*/ 207 w 1277"/>
                  <a:gd name="T17" fmla="*/ 157 h 697"/>
                  <a:gd name="T18" fmla="*/ 236 w 1277"/>
                  <a:gd name="T19" fmla="*/ 138 h 697"/>
                  <a:gd name="T20" fmla="*/ 266 w 1277"/>
                  <a:gd name="T21" fmla="*/ 108 h 697"/>
                  <a:gd name="T22" fmla="*/ 285 w 1277"/>
                  <a:gd name="T23" fmla="*/ 99 h 697"/>
                  <a:gd name="T24" fmla="*/ 315 w 1277"/>
                  <a:gd name="T25" fmla="*/ 79 h 697"/>
                  <a:gd name="T26" fmla="*/ 334 w 1277"/>
                  <a:gd name="T27" fmla="*/ 69 h 697"/>
                  <a:gd name="T28" fmla="*/ 364 w 1277"/>
                  <a:gd name="T29" fmla="*/ 59 h 697"/>
                  <a:gd name="T30" fmla="*/ 393 w 1277"/>
                  <a:gd name="T31" fmla="*/ 49 h 697"/>
                  <a:gd name="T32" fmla="*/ 413 w 1277"/>
                  <a:gd name="T33" fmla="*/ 40 h 697"/>
                  <a:gd name="T34" fmla="*/ 442 w 1277"/>
                  <a:gd name="T35" fmla="*/ 30 h 697"/>
                  <a:gd name="T36" fmla="*/ 472 w 1277"/>
                  <a:gd name="T37" fmla="*/ 30 h 697"/>
                  <a:gd name="T38" fmla="*/ 491 w 1277"/>
                  <a:gd name="T39" fmla="*/ 20 h 697"/>
                  <a:gd name="T40" fmla="*/ 521 w 1277"/>
                  <a:gd name="T41" fmla="*/ 20 h 697"/>
                  <a:gd name="T42" fmla="*/ 550 w 1277"/>
                  <a:gd name="T43" fmla="*/ 20 h 697"/>
                  <a:gd name="T44" fmla="*/ 570 w 1277"/>
                  <a:gd name="T45" fmla="*/ 10 h 697"/>
                  <a:gd name="T46" fmla="*/ 600 w 1277"/>
                  <a:gd name="T47" fmla="*/ 10 h 697"/>
                  <a:gd name="T48" fmla="*/ 629 w 1277"/>
                  <a:gd name="T49" fmla="*/ 10 h 697"/>
                  <a:gd name="T50" fmla="*/ 649 w 1277"/>
                  <a:gd name="T51" fmla="*/ 10 h 697"/>
                  <a:gd name="T52" fmla="*/ 678 w 1277"/>
                  <a:gd name="T53" fmla="*/ 10 h 697"/>
                  <a:gd name="T54" fmla="*/ 698 w 1277"/>
                  <a:gd name="T55" fmla="*/ 10 h 697"/>
                  <a:gd name="T56" fmla="*/ 727 w 1277"/>
                  <a:gd name="T57" fmla="*/ 10 h 697"/>
                  <a:gd name="T58" fmla="*/ 757 w 1277"/>
                  <a:gd name="T59" fmla="*/ 0 h 697"/>
                  <a:gd name="T60" fmla="*/ 776 w 1277"/>
                  <a:gd name="T61" fmla="*/ 0 h 697"/>
                  <a:gd name="T62" fmla="*/ 806 w 1277"/>
                  <a:gd name="T63" fmla="*/ 0 h 697"/>
                  <a:gd name="T64" fmla="*/ 835 w 1277"/>
                  <a:gd name="T65" fmla="*/ 0 h 697"/>
                  <a:gd name="T66" fmla="*/ 855 w 1277"/>
                  <a:gd name="T67" fmla="*/ 0 h 697"/>
                  <a:gd name="T68" fmla="*/ 884 w 1277"/>
                  <a:gd name="T69" fmla="*/ 0 h 697"/>
                  <a:gd name="T70" fmla="*/ 914 w 1277"/>
                  <a:gd name="T71" fmla="*/ 0 h 697"/>
                  <a:gd name="T72" fmla="*/ 934 w 1277"/>
                  <a:gd name="T73" fmla="*/ 0 h 697"/>
                  <a:gd name="T74" fmla="*/ 963 w 1277"/>
                  <a:gd name="T75" fmla="*/ 0 h 697"/>
                  <a:gd name="T76" fmla="*/ 983 w 1277"/>
                  <a:gd name="T77" fmla="*/ 0 h 697"/>
                  <a:gd name="T78" fmla="*/ 1012 w 1277"/>
                  <a:gd name="T79" fmla="*/ 0 h 697"/>
                  <a:gd name="T80" fmla="*/ 1042 w 1277"/>
                  <a:gd name="T81" fmla="*/ 0 h 697"/>
                  <a:gd name="T82" fmla="*/ 1061 w 1277"/>
                  <a:gd name="T83" fmla="*/ 0 h 697"/>
                  <a:gd name="T84" fmla="*/ 1091 w 1277"/>
                  <a:gd name="T85" fmla="*/ 0 h 697"/>
                  <a:gd name="T86" fmla="*/ 1120 w 1277"/>
                  <a:gd name="T87" fmla="*/ 0 h 697"/>
                  <a:gd name="T88" fmla="*/ 1140 w 1277"/>
                  <a:gd name="T89" fmla="*/ 0 h 697"/>
                  <a:gd name="T90" fmla="*/ 1169 w 1277"/>
                  <a:gd name="T91" fmla="*/ 0 h 697"/>
                  <a:gd name="T92" fmla="*/ 1199 w 1277"/>
                  <a:gd name="T93" fmla="*/ 0 h 697"/>
                  <a:gd name="T94" fmla="*/ 1218 w 1277"/>
                  <a:gd name="T95" fmla="*/ 0 h 697"/>
                  <a:gd name="T96" fmla="*/ 1248 w 1277"/>
                  <a:gd name="T97" fmla="*/ 0 h 697"/>
                  <a:gd name="T98" fmla="*/ 1277 w 1277"/>
                  <a:gd name="T99" fmla="*/ 0 h 69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277"/>
                  <a:gd name="T151" fmla="*/ 0 h 697"/>
                  <a:gd name="T152" fmla="*/ 1277 w 1277"/>
                  <a:gd name="T153" fmla="*/ 697 h 69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277" h="697">
                    <a:moveTo>
                      <a:pt x="0" y="697"/>
                    </a:moveTo>
                    <a:lnTo>
                      <a:pt x="30" y="580"/>
                    </a:lnTo>
                    <a:lnTo>
                      <a:pt x="49" y="481"/>
                    </a:lnTo>
                    <a:lnTo>
                      <a:pt x="79" y="403"/>
                    </a:lnTo>
                    <a:lnTo>
                      <a:pt x="108" y="334"/>
                    </a:lnTo>
                    <a:lnTo>
                      <a:pt x="128" y="275"/>
                    </a:lnTo>
                    <a:lnTo>
                      <a:pt x="157" y="236"/>
                    </a:lnTo>
                    <a:lnTo>
                      <a:pt x="187" y="197"/>
                    </a:lnTo>
                    <a:lnTo>
                      <a:pt x="207" y="157"/>
                    </a:lnTo>
                    <a:lnTo>
                      <a:pt x="236" y="138"/>
                    </a:lnTo>
                    <a:lnTo>
                      <a:pt x="266" y="108"/>
                    </a:lnTo>
                    <a:lnTo>
                      <a:pt x="285" y="99"/>
                    </a:lnTo>
                    <a:lnTo>
                      <a:pt x="315" y="79"/>
                    </a:lnTo>
                    <a:lnTo>
                      <a:pt x="334" y="69"/>
                    </a:lnTo>
                    <a:lnTo>
                      <a:pt x="364" y="59"/>
                    </a:lnTo>
                    <a:lnTo>
                      <a:pt x="393" y="49"/>
                    </a:lnTo>
                    <a:lnTo>
                      <a:pt x="413" y="40"/>
                    </a:lnTo>
                    <a:lnTo>
                      <a:pt x="442" y="30"/>
                    </a:lnTo>
                    <a:lnTo>
                      <a:pt x="472" y="30"/>
                    </a:lnTo>
                    <a:lnTo>
                      <a:pt x="491" y="20"/>
                    </a:lnTo>
                    <a:lnTo>
                      <a:pt x="521" y="20"/>
                    </a:lnTo>
                    <a:lnTo>
                      <a:pt x="550" y="20"/>
                    </a:lnTo>
                    <a:lnTo>
                      <a:pt x="570" y="10"/>
                    </a:lnTo>
                    <a:lnTo>
                      <a:pt x="600" y="10"/>
                    </a:lnTo>
                    <a:lnTo>
                      <a:pt x="629" y="10"/>
                    </a:lnTo>
                    <a:lnTo>
                      <a:pt x="649" y="10"/>
                    </a:lnTo>
                    <a:lnTo>
                      <a:pt x="678" y="10"/>
                    </a:lnTo>
                    <a:lnTo>
                      <a:pt x="698" y="10"/>
                    </a:lnTo>
                    <a:lnTo>
                      <a:pt x="727" y="10"/>
                    </a:lnTo>
                    <a:lnTo>
                      <a:pt x="757" y="0"/>
                    </a:lnTo>
                    <a:lnTo>
                      <a:pt x="776" y="0"/>
                    </a:lnTo>
                    <a:lnTo>
                      <a:pt x="806" y="0"/>
                    </a:lnTo>
                    <a:lnTo>
                      <a:pt x="835" y="0"/>
                    </a:lnTo>
                    <a:lnTo>
                      <a:pt x="855" y="0"/>
                    </a:lnTo>
                    <a:lnTo>
                      <a:pt x="884" y="0"/>
                    </a:lnTo>
                    <a:lnTo>
                      <a:pt x="914" y="0"/>
                    </a:lnTo>
                    <a:lnTo>
                      <a:pt x="934" y="0"/>
                    </a:lnTo>
                    <a:lnTo>
                      <a:pt x="963" y="0"/>
                    </a:lnTo>
                    <a:lnTo>
                      <a:pt x="983" y="0"/>
                    </a:lnTo>
                    <a:lnTo>
                      <a:pt x="1012" y="0"/>
                    </a:lnTo>
                    <a:lnTo>
                      <a:pt x="1042" y="0"/>
                    </a:lnTo>
                    <a:lnTo>
                      <a:pt x="1061" y="0"/>
                    </a:lnTo>
                    <a:lnTo>
                      <a:pt x="1091" y="0"/>
                    </a:lnTo>
                    <a:lnTo>
                      <a:pt x="1120" y="0"/>
                    </a:lnTo>
                    <a:lnTo>
                      <a:pt x="1140" y="0"/>
                    </a:lnTo>
                    <a:lnTo>
                      <a:pt x="1169" y="0"/>
                    </a:lnTo>
                    <a:lnTo>
                      <a:pt x="1199" y="0"/>
                    </a:lnTo>
                    <a:lnTo>
                      <a:pt x="1218" y="0"/>
                    </a:lnTo>
                    <a:lnTo>
                      <a:pt x="1248" y="0"/>
                    </a:lnTo>
                    <a:lnTo>
                      <a:pt x="1277" y="0"/>
                    </a:lnTo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9" name="Freeform 217">
                <a:extLst>
                  <a:ext uri="{FF2B5EF4-FFF2-40B4-BE49-F238E27FC236}">
                    <a16:creationId xmlns:a16="http://schemas.microsoft.com/office/drawing/2014/main" id="{CDC077A7-9E14-A547-B1C8-C5D3E257F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2" y="1980"/>
                <a:ext cx="1277" cy="1"/>
              </a:xfrm>
              <a:custGeom>
                <a:avLst/>
                <a:gdLst>
                  <a:gd name="T0" fmla="*/ 0 w 1277"/>
                  <a:gd name="T1" fmla="*/ 0 h 1"/>
                  <a:gd name="T2" fmla="*/ 30 w 1277"/>
                  <a:gd name="T3" fmla="*/ 0 h 1"/>
                  <a:gd name="T4" fmla="*/ 49 w 1277"/>
                  <a:gd name="T5" fmla="*/ 0 h 1"/>
                  <a:gd name="T6" fmla="*/ 79 w 1277"/>
                  <a:gd name="T7" fmla="*/ 0 h 1"/>
                  <a:gd name="T8" fmla="*/ 108 w 1277"/>
                  <a:gd name="T9" fmla="*/ 0 h 1"/>
                  <a:gd name="T10" fmla="*/ 128 w 1277"/>
                  <a:gd name="T11" fmla="*/ 0 h 1"/>
                  <a:gd name="T12" fmla="*/ 157 w 1277"/>
                  <a:gd name="T13" fmla="*/ 0 h 1"/>
                  <a:gd name="T14" fmla="*/ 187 w 1277"/>
                  <a:gd name="T15" fmla="*/ 0 h 1"/>
                  <a:gd name="T16" fmla="*/ 207 w 1277"/>
                  <a:gd name="T17" fmla="*/ 0 h 1"/>
                  <a:gd name="T18" fmla="*/ 236 w 1277"/>
                  <a:gd name="T19" fmla="*/ 0 h 1"/>
                  <a:gd name="T20" fmla="*/ 266 w 1277"/>
                  <a:gd name="T21" fmla="*/ 0 h 1"/>
                  <a:gd name="T22" fmla="*/ 285 w 1277"/>
                  <a:gd name="T23" fmla="*/ 0 h 1"/>
                  <a:gd name="T24" fmla="*/ 315 w 1277"/>
                  <a:gd name="T25" fmla="*/ 0 h 1"/>
                  <a:gd name="T26" fmla="*/ 334 w 1277"/>
                  <a:gd name="T27" fmla="*/ 0 h 1"/>
                  <a:gd name="T28" fmla="*/ 364 w 1277"/>
                  <a:gd name="T29" fmla="*/ 0 h 1"/>
                  <a:gd name="T30" fmla="*/ 393 w 1277"/>
                  <a:gd name="T31" fmla="*/ 0 h 1"/>
                  <a:gd name="T32" fmla="*/ 413 w 1277"/>
                  <a:gd name="T33" fmla="*/ 0 h 1"/>
                  <a:gd name="T34" fmla="*/ 442 w 1277"/>
                  <a:gd name="T35" fmla="*/ 0 h 1"/>
                  <a:gd name="T36" fmla="*/ 472 w 1277"/>
                  <a:gd name="T37" fmla="*/ 0 h 1"/>
                  <a:gd name="T38" fmla="*/ 491 w 1277"/>
                  <a:gd name="T39" fmla="*/ 0 h 1"/>
                  <a:gd name="T40" fmla="*/ 521 w 1277"/>
                  <a:gd name="T41" fmla="*/ 0 h 1"/>
                  <a:gd name="T42" fmla="*/ 550 w 1277"/>
                  <a:gd name="T43" fmla="*/ 0 h 1"/>
                  <a:gd name="T44" fmla="*/ 570 w 1277"/>
                  <a:gd name="T45" fmla="*/ 0 h 1"/>
                  <a:gd name="T46" fmla="*/ 600 w 1277"/>
                  <a:gd name="T47" fmla="*/ 0 h 1"/>
                  <a:gd name="T48" fmla="*/ 629 w 1277"/>
                  <a:gd name="T49" fmla="*/ 0 h 1"/>
                  <a:gd name="T50" fmla="*/ 649 w 1277"/>
                  <a:gd name="T51" fmla="*/ 0 h 1"/>
                  <a:gd name="T52" fmla="*/ 678 w 1277"/>
                  <a:gd name="T53" fmla="*/ 0 h 1"/>
                  <a:gd name="T54" fmla="*/ 698 w 1277"/>
                  <a:gd name="T55" fmla="*/ 0 h 1"/>
                  <a:gd name="T56" fmla="*/ 727 w 1277"/>
                  <a:gd name="T57" fmla="*/ 0 h 1"/>
                  <a:gd name="T58" fmla="*/ 757 w 1277"/>
                  <a:gd name="T59" fmla="*/ 0 h 1"/>
                  <a:gd name="T60" fmla="*/ 776 w 1277"/>
                  <a:gd name="T61" fmla="*/ 0 h 1"/>
                  <a:gd name="T62" fmla="*/ 806 w 1277"/>
                  <a:gd name="T63" fmla="*/ 0 h 1"/>
                  <a:gd name="T64" fmla="*/ 835 w 1277"/>
                  <a:gd name="T65" fmla="*/ 0 h 1"/>
                  <a:gd name="T66" fmla="*/ 855 w 1277"/>
                  <a:gd name="T67" fmla="*/ 0 h 1"/>
                  <a:gd name="T68" fmla="*/ 884 w 1277"/>
                  <a:gd name="T69" fmla="*/ 0 h 1"/>
                  <a:gd name="T70" fmla="*/ 914 w 1277"/>
                  <a:gd name="T71" fmla="*/ 0 h 1"/>
                  <a:gd name="T72" fmla="*/ 934 w 1277"/>
                  <a:gd name="T73" fmla="*/ 0 h 1"/>
                  <a:gd name="T74" fmla="*/ 963 w 1277"/>
                  <a:gd name="T75" fmla="*/ 0 h 1"/>
                  <a:gd name="T76" fmla="*/ 983 w 1277"/>
                  <a:gd name="T77" fmla="*/ 0 h 1"/>
                  <a:gd name="T78" fmla="*/ 1012 w 1277"/>
                  <a:gd name="T79" fmla="*/ 0 h 1"/>
                  <a:gd name="T80" fmla="*/ 1042 w 1277"/>
                  <a:gd name="T81" fmla="*/ 0 h 1"/>
                  <a:gd name="T82" fmla="*/ 1061 w 1277"/>
                  <a:gd name="T83" fmla="*/ 0 h 1"/>
                  <a:gd name="T84" fmla="*/ 1091 w 1277"/>
                  <a:gd name="T85" fmla="*/ 0 h 1"/>
                  <a:gd name="T86" fmla="*/ 1120 w 1277"/>
                  <a:gd name="T87" fmla="*/ 0 h 1"/>
                  <a:gd name="T88" fmla="*/ 1140 w 1277"/>
                  <a:gd name="T89" fmla="*/ 0 h 1"/>
                  <a:gd name="T90" fmla="*/ 1169 w 1277"/>
                  <a:gd name="T91" fmla="*/ 0 h 1"/>
                  <a:gd name="T92" fmla="*/ 1199 w 1277"/>
                  <a:gd name="T93" fmla="*/ 0 h 1"/>
                  <a:gd name="T94" fmla="*/ 1218 w 1277"/>
                  <a:gd name="T95" fmla="*/ 0 h 1"/>
                  <a:gd name="T96" fmla="*/ 1248 w 1277"/>
                  <a:gd name="T97" fmla="*/ 0 h 1"/>
                  <a:gd name="T98" fmla="*/ 1277 w 1277"/>
                  <a:gd name="T99" fmla="*/ 0 h 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277"/>
                  <a:gd name="T151" fmla="*/ 0 h 1"/>
                  <a:gd name="T152" fmla="*/ 1277 w 1277"/>
                  <a:gd name="T153" fmla="*/ 1 h 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277" h="1">
                    <a:moveTo>
                      <a:pt x="0" y="0"/>
                    </a:moveTo>
                    <a:lnTo>
                      <a:pt x="30" y="0"/>
                    </a:lnTo>
                    <a:lnTo>
                      <a:pt x="49" y="0"/>
                    </a:lnTo>
                    <a:lnTo>
                      <a:pt x="79" y="0"/>
                    </a:lnTo>
                    <a:lnTo>
                      <a:pt x="108" y="0"/>
                    </a:lnTo>
                    <a:lnTo>
                      <a:pt x="128" y="0"/>
                    </a:lnTo>
                    <a:lnTo>
                      <a:pt x="157" y="0"/>
                    </a:lnTo>
                    <a:lnTo>
                      <a:pt x="187" y="0"/>
                    </a:lnTo>
                    <a:lnTo>
                      <a:pt x="207" y="0"/>
                    </a:lnTo>
                    <a:lnTo>
                      <a:pt x="236" y="0"/>
                    </a:lnTo>
                    <a:lnTo>
                      <a:pt x="266" y="0"/>
                    </a:lnTo>
                    <a:lnTo>
                      <a:pt x="285" y="0"/>
                    </a:lnTo>
                    <a:lnTo>
                      <a:pt x="315" y="0"/>
                    </a:lnTo>
                    <a:lnTo>
                      <a:pt x="334" y="0"/>
                    </a:lnTo>
                    <a:lnTo>
                      <a:pt x="364" y="0"/>
                    </a:lnTo>
                    <a:lnTo>
                      <a:pt x="393" y="0"/>
                    </a:lnTo>
                    <a:lnTo>
                      <a:pt x="413" y="0"/>
                    </a:lnTo>
                    <a:lnTo>
                      <a:pt x="442" y="0"/>
                    </a:lnTo>
                    <a:lnTo>
                      <a:pt x="472" y="0"/>
                    </a:lnTo>
                    <a:lnTo>
                      <a:pt x="491" y="0"/>
                    </a:lnTo>
                    <a:lnTo>
                      <a:pt x="521" y="0"/>
                    </a:lnTo>
                    <a:lnTo>
                      <a:pt x="550" y="0"/>
                    </a:lnTo>
                    <a:lnTo>
                      <a:pt x="570" y="0"/>
                    </a:lnTo>
                    <a:lnTo>
                      <a:pt x="600" y="0"/>
                    </a:lnTo>
                    <a:lnTo>
                      <a:pt x="629" y="0"/>
                    </a:lnTo>
                    <a:lnTo>
                      <a:pt x="649" y="0"/>
                    </a:lnTo>
                    <a:lnTo>
                      <a:pt x="678" y="0"/>
                    </a:lnTo>
                    <a:lnTo>
                      <a:pt x="698" y="0"/>
                    </a:lnTo>
                    <a:lnTo>
                      <a:pt x="727" y="0"/>
                    </a:lnTo>
                    <a:lnTo>
                      <a:pt x="757" y="0"/>
                    </a:lnTo>
                    <a:lnTo>
                      <a:pt x="776" y="0"/>
                    </a:lnTo>
                    <a:lnTo>
                      <a:pt x="806" y="0"/>
                    </a:lnTo>
                    <a:lnTo>
                      <a:pt x="835" y="0"/>
                    </a:lnTo>
                    <a:lnTo>
                      <a:pt x="855" y="0"/>
                    </a:lnTo>
                    <a:lnTo>
                      <a:pt x="884" y="0"/>
                    </a:lnTo>
                    <a:lnTo>
                      <a:pt x="914" y="0"/>
                    </a:lnTo>
                    <a:lnTo>
                      <a:pt x="934" y="0"/>
                    </a:lnTo>
                    <a:lnTo>
                      <a:pt x="963" y="0"/>
                    </a:lnTo>
                    <a:lnTo>
                      <a:pt x="983" y="0"/>
                    </a:lnTo>
                    <a:lnTo>
                      <a:pt x="1012" y="0"/>
                    </a:lnTo>
                    <a:lnTo>
                      <a:pt x="1042" y="0"/>
                    </a:lnTo>
                    <a:lnTo>
                      <a:pt x="1061" y="0"/>
                    </a:lnTo>
                    <a:lnTo>
                      <a:pt x="1091" y="0"/>
                    </a:lnTo>
                    <a:lnTo>
                      <a:pt x="1120" y="0"/>
                    </a:lnTo>
                    <a:lnTo>
                      <a:pt x="1140" y="0"/>
                    </a:lnTo>
                    <a:lnTo>
                      <a:pt x="1169" y="0"/>
                    </a:lnTo>
                    <a:lnTo>
                      <a:pt x="1199" y="0"/>
                    </a:lnTo>
                    <a:lnTo>
                      <a:pt x="1218" y="0"/>
                    </a:lnTo>
                    <a:lnTo>
                      <a:pt x="1248" y="0"/>
                    </a:lnTo>
                    <a:lnTo>
                      <a:pt x="1277" y="0"/>
                    </a:lnTo>
                  </a:path>
                </a:pathLst>
              </a:custGeom>
              <a:noFill/>
              <a:ln w="0">
                <a:solidFill>
                  <a:srgbClr val="D8020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0" name="Rectangle 218">
                <a:extLst>
                  <a:ext uri="{FF2B5EF4-FFF2-40B4-BE49-F238E27FC236}">
                    <a16:creationId xmlns:a16="http://schemas.microsoft.com/office/drawing/2014/main" id="{9024C1B2-B710-4242-A923-94223C6C7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3" y="2844"/>
                <a:ext cx="132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Helvetica" pitchFamily="34" charset="0"/>
                  </a:rPr>
                  <a:t>Trial order within block</a:t>
                </a:r>
                <a:endParaRPr lang="en-US"/>
              </a:p>
            </p:txBody>
          </p:sp>
          <p:sp>
            <p:nvSpPr>
              <p:cNvPr id="181" name="Rectangle 219">
                <a:extLst>
                  <a:ext uri="{FF2B5EF4-FFF2-40B4-BE49-F238E27FC236}">
                    <a16:creationId xmlns:a16="http://schemas.microsoft.com/office/drawing/2014/main" id="{32B20F15-D7EC-884F-A698-9B6DFB902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651" y="1806"/>
                <a:ext cx="707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Helvetica" pitchFamily="34" charset="0"/>
                  </a:rPr>
                  <a:t>Hit-rate (%)</a:t>
                </a:r>
                <a:endParaRPr lang="en-US"/>
              </a:p>
            </p:txBody>
          </p:sp>
          <p:sp>
            <p:nvSpPr>
              <p:cNvPr id="182" name="Line 220">
                <a:extLst>
                  <a:ext uri="{FF2B5EF4-FFF2-40B4-BE49-F238E27FC236}">
                    <a16:creationId xmlns:a16="http://schemas.microsoft.com/office/drawing/2014/main" id="{9B0E489D-0D19-1841-8445-59D1AEF04A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667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3" name="Line 221">
                <a:extLst>
                  <a:ext uri="{FF2B5EF4-FFF2-40B4-BE49-F238E27FC236}">
                    <a16:creationId xmlns:a16="http://schemas.microsoft.com/office/drawing/2014/main" id="{A0761941-074B-B740-B941-32EDDB16F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588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4" name="Line 222">
                <a:extLst>
                  <a:ext uri="{FF2B5EF4-FFF2-40B4-BE49-F238E27FC236}">
                    <a16:creationId xmlns:a16="http://schemas.microsoft.com/office/drawing/2014/main" id="{828ED6A6-4EAF-7F48-A192-3363345DB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510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5" name="Line 223">
                <a:extLst>
                  <a:ext uri="{FF2B5EF4-FFF2-40B4-BE49-F238E27FC236}">
                    <a16:creationId xmlns:a16="http://schemas.microsoft.com/office/drawing/2014/main" id="{640557AA-2DCD-1244-95C0-420BAFE7F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441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6" name="Line 224">
                <a:extLst>
                  <a:ext uri="{FF2B5EF4-FFF2-40B4-BE49-F238E27FC236}">
                    <a16:creationId xmlns:a16="http://schemas.microsoft.com/office/drawing/2014/main" id="{4343BD8D-86E2-A547-9F7B-4581D1F65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363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7" name="Line 225">
                <a:extLst>
                  <a:ext uri="{FF2B5EF4-FFF2-40B4-BE49-F238E27FC236}">
                    <a16:creationId xmlns:a16="http://schemas.microsoft.com/office/drawing/2014/main" id="{94D438D8-2AF0-6841-8271-53EAD8A23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294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8" name="Line 226">
                <a:extLst>
                  <a:ext uri="{FF2B5EF4-FFF2-40B4-BE49-F238E27FC236}">
                    <a16:creationId xmlns:a16="http://schemas.microsoft.com/office/drawing/2014/main" id="{996B9020-2DE4-D64F-BE7D-0D5F57D24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215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9" name="Line 227">
                <a:extLst>
                  <a:ext uri="{FF2B5EF4-FFF2-40B4-BE49-F238E27FC236}">
                    <a16:creationId xmlns:a16="http://schemas.microsoft.com/office/drawing/2014/main" id="{ACFF1EB5-D5B3-654E-8763-CD0E35AF0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147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0" name="Line 228">
                <a:extLst>
                  <a:ext uri="{FF2B5EF4-FFF2-40B4-BE49-F238E27FC236}">
                    <a16:creationId xmlns:a16="http://schemas.microsoft.com/office/drawing/2014/main" id="{E6340E39-C062-024B-933E-346C34945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068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1" name="Line 229">
                <a:extLst>
                  <a:ext uri="{FF2B5EF4-FFF2-40B4-BE49-F238E27FC236}">
                    <a16:creationId xmlns:a16="http://schemas.microsoft.com/office/drawing/2014/main" id="{949B46A2-C69C-6F47-8D09-80C479873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999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2" name="Line 230">
                <a:extLst>
                  <a:ext uri="{FF2B5EF4-FFF2-40B4-BE49-F238E27FC236}">
                    <a16:creationId xmlns:a16="http://schemas.microsoft.com/office/drawing/2014/main" id="{64BD4709-F563-424D-9955-5EFB0165D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921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3" name="Line 231">
                <a:extLst>
                  <a:ext uri="{FF2B5EF4-FFF2-40B4-BE49-F238E27FC236}">
                    <a16:creationId xmlns:a16="http://schemas.microsoft.com/office/drawing/2014/main" id="{A9EDD2D9-43BB-3141-A292-E9D06DA56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842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4" name="Line 232">
                <a:extLst>
                  <a:ext uri="{FF2B5EF4-FFF2-40B4-BE49-F238E27FC236}">
                    <a16:creationId xmlns:a16="http://schemas.microsoft.com/office/drawing/2014/main" id="{9D5E969A-FBC3-7041-BB38-FC550B1F3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774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5" name="Line 233">
                <a:extLst>
                  <a:ext uri="{FF2B5EF4-FFF2-40B4-BE49-F238E27FC236}">
                    <a16:creationId xmlns:a16="http://schemas.microsoft.com/office/drawing/2014/main" id="{A691EA27-0456-CE40-AC2E-FA27D3A92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695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6" name="Line 234">
                <a:extLst>
                  <a:ext uri="{FF2B5EF4-FFF2-40B4-BE49-F238E27FC236}">
                    <a16:creationId xmlns:a16="http://schemas.microsoft.com/office/drawing/2014/main" id="{006DF379-B86E-EE46-B285-89716A57E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626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7" name="Line 235">
                <a:extLst>
                  <a:ext uri="{FF2B5EF4-FFF2-40B4-BE49-F238E27FC236}">
                    <a16:creationId xmlns:a16="http://schemas.microsoft.com/office/drawing/2014/main" id="{3E6D9FA1-342E-7B44-AD44-2901777C88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548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8" name="Line 236">
                <a:extLst>
                  <a:ext uri="{FF2B5EF4-FFF2-40B4-BE49-F238E27FC236}">
                    <a16:creationId xmlns:a16="http://schemas.microsoft.com/office/drawing/2014/main" id="{9F4BD971-BE32-CC42-A421-1626837F4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479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9" name="Line 237">
                <a:extLst>
                  <a:ext uri="{FF2B5EF4-FFF2-40B4-BE49-F238E27FC236}">
                    <a16:creationId xmlns:a16="http://schemas.microsoft.com/office/drawing/2014/main" id="{D9BA8EC2-6388-8D44-A762-160402C36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401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0" name="Line 238">
                <a:extLst>
                  <a:ext uri="{FF2B5EF4-FFF2-40B4-BE49-F238E27FC236}">
                    <a16:creationId xmlns:a16="http://schemas.microsoft.com/office/drawing/2014/main" id="{3F3924FE-5018-F143-A88C-C3DC79804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332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1" name="Line 239">
                <a:extLst>
                  <a:ext uri="{FF2B5EF4-FFF2-40B4-BE49-F238E27FC236}">
                    <a16:creationId xmlns:a16="http://schemas.microsoft.com/office/drawing/2014/main" id="{B8259EBF-CD4A-2D4B-91EA-303D68552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253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2" name="Line 240">
                <a:extLst>
                  <a:ext uri="{FF2B5EF4-FFF2-40B4-BE49-F238E27FC236}">
                    <a16:creationId xmlns:a16="http://schemas.microsoft.com/office/drawing/2014/main" id="{ED694DBA-F2EF-7F43-9EE7-B14C4B6EE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185"/>
                <a:ext cx="2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3" name="Line 241">
                <a:extLst>
                  <a:ext uri="{FF2B5EF4-FFF2-40B4-BE49-F238E27FC236}">
                    <a16:creationId xmlns:a16="http://schemas.microsoft.com/office/drawing/2014/main" id="{18CE94E0-3138-3B4D-85BC-DA6F3137FA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3" y="2608"/>
                <a:ext cx="1" cy="5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4" name="Line 242">
                <a:extLst>
                  <a:ext uri="{FF2B5EF4-FFF2-40B4-BE49-F238E27FC236}">
                    <a16:creationId xmlns:a16="http://schemas.microsoft.com/office/drawing/2014/main" id="{7AF939AB-425D-AB4F-8E67-6B19EBDD0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8" y="2608"/>
                <a:ext cx="1" cy="5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5" name="Line 243">
                <a:extLst>
                  <a:ext uri="{FF2B5EF4-FFF2-40B4-BE49-F238E27FC236}">
                    <a16:creationId xmlns:a16="http://schemas.microsoft.com/office/drawing/2014/main" id="{8CFCE12B-E702-B743-A97F-C1FDD4741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63" y="2608"/>
                <a:ext cx="1" cy="5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6" name="Line 244">
                <a:extLst>
                  <a:ext uri="{FF2B5EF4-FFF2-40B4-BE49-F238E27FC236}">
                    <a16:creationId xmlns:a16="http://schemas.microsoft.com/office/drawing/2014/main" id="{47617211-9CCE-5A44-A0F8-490DF51119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29" y="2608"/>
                <a:ext cx="1" cy="5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7" name="Line 245">
                <a:extLst>
                  <a:ext uri="{FF2B5EF4-FFF2-40B4-BE49-F238E27FC236}">
                    <a16:creationId xmlns:a16="http://schemas.microsoft.com/office/drawing/2014/main" id="{4631A9AA-30E2-5249-A883-C11248980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84" y="2608"/>
                <a:ext cx="1" cy="5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8" name="Line 246">
                <a:extLst>
                  <a:ext uri="{FF2B5EF4-FFF2-40B4-BE49-F238E27FC236}">
                    <a16:creationId xmlns:a16="http://schemas.microsoft.com/office/drawing/2014/main" id="{F445F8D0-810B-1844-AC5F-6B9BAE33C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9" y="2608"/>
                <a:ext cx="1" cy="5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9" name="Line 247">
                <a:extLst>
                  <a:ext uri="{FF2B5EF4-FFF2-40B4-BE49-F238E27FC236}">
                    <a16:creationId xmlns:a16="http://schemas.microsoft.com/office/drawing/2014/main" id="{F0A25D82-2021-6146-9C86-59C05F5D3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667"/>
                <a:ext cx="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0" name="Line 248">
                <a:extLst>
                  <a:ext uri="{FF2B5EF4-FFF2-40B4-BE49-F238E27FC236}">
                    <a16:creationId xmlns:a16="http://schemas.microsoft.com/office/drawing/2014/main" id="{C9B9D7DF-BD6E-684E-BD1F-7A60E089E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363"/>
                <a:ext cx="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1" name="Line 249">
                <a:extLst>
                  <a:ext uri="{FF2B5EF4-FFF2-40B4-BE49-F238E27FC236}">
                    <a16:creationId xmlns:a16="http://schemas.microsoft.com/office/drawing/2014/main" id="{11838738-EAA5-6947-9742-43C53414C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068"/>
                <a:ext cx="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2" name="Line 250">
                <a:extLst>
                  <a:ext uri="{FF2B5EF4-FFF2-40B4-BE49-F238E27FC236}">
                    <a16:creationId xmlns:a16="http://schemas.microsoft.com/office/drawing/2014/main" id="{BB0E3D35-4B54-994B-AAF1-57974927D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774"/>
                <a:ext cx="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3" name="Line 251">
                <a:extLst>
                  <a:ext uri="{FF2B5EF4-FFF2-40B4-BE49-F238E27FC236}">
                    <a16:creationId xmlns:a16="http://schemas.microsoft.com/office/drawing/2014/main" id="{98D092DB-F1B2-0E4B-9E50-CCA88D879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479"/>
                <a:ext cx="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4" name="Line 252">
                <a:extLst>
                  <a:ext uri="{FF2B5EF4-FFF2-40B4-BE49-F238E27FC236}">
                    <a16:creationId xmlns:a16="http://schemas.microsoft.com/office/drawing/2014/main" id="{FA83661A-FBB4-E845-9695-D42E7CF75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185"/>
                <a:ext cx="4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5" name="Line 253">
                <a:extLst>
                  <a:ext uri="{FF2B5EF4-FFF2-40B4-BE49-F238E27FC236}">
                    <a16:creationId xmlns:a16="http://schemas.microsoft.com/office/drawing/2014/main" id="{81C0D638-C5A2-3F4C-BE4F-538727D2BC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667"/>
                <a:ext cx="129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6" name="Line 254">
                <a:extLst>
                  <a:ext uri="{FF2B5EF4-FFF2-40B4-BE49-F238E27FC236}">
                    <a16:creationId xmlns:a16="http://schemas.microsoft.com/office/drawing/2014/main" id="{CD54D1AF-98C7-AA4C-B0BE-F51C3EC20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3" y="1185"/>
                <a:ext cx="1" cy="148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7" name="Line 255">
                <a:extLst>
                  <a:ext uri="{FF2B5EF4-FFF2-40B4-BE49-F238E27FC236}">
                    <a16:creationId xmlns:a16="http://schemas.microsoft.com/office/drawing/2014/main" id="{3BA957B0-4BCA-A548-83C0-1B40CF2D2C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6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8" name="Rectangle 256">
                <a:extLst>
                  <a:ext uri="{FF2B5EF4-FFF2-40B4-BE49-F238E27FC236}">
                    <a16:creationId xmlns:a16="http://schemas.microsoft.com/office/drawing/2014/main" id="{EC57A106-C108-AA4E-9336-2DCDAD4E1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3" y="2696"/>
                <a:ext cx="108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0</a:t>
                </a:r>
                <a:endParaRPr lang="en-US"/>
              </a:p>
            </p:txBody>
          </p:sp>
          <p:sp>
            <p:nvSpPr>
              <p:cNvPr id="219" name="Line 257">
                <a:extLst>
                  <a:ext uri="{FF2B5EF4-FFF2-40B4-BE49-F238E27FC236}">
                    <a16:creationId xmlns:a16="http://schemas.microsoft.com/office/drawing/2014/main" id="{181CCC94-B1C5-1F49-BF7C-91887C2FB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26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0" name="Rectangle 258">
                <a:extLst>
                  <a:ext uri="{FF2B5EF4-FFF2-40B4-BE49-F238E27FC236}">
                    <a16:creationId xmlns:a16="http://schemas.microsoft.com/office/drawing/2014/main" id="{BA04810E-2212-8146-A5A0-3601C8302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9" y="2696"/>
                <a:ext cx="16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10</a:t>
                </a:r>
                <a:endParaRPr lang="en-US"/>
              </a:p>
            </p:txBody>
          </p:sp>
          <p:sp>
            <p:nvSpPr>
              <p:cNvPr id="221" name="Line 259">
                <a:extLst>
                  <a:ext uri="{FF2B5EF4-FFF2-40B4-BE49-F238E27FC236}">
                    <a16:creationId xmlns:a16="http://schemas.microsoft.com/office/drawing/2014/main" id="{07EA7347-EE3C-ED47-94CE-622EAAD63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3" y="26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2" name="Rectangle 260">
                <a:extLst>
                  <a:ext uri="{FF2B5EF4-FFF2-40B4-BE49-F238E27FC236}">
                    <a16:creationId xmlns:a16="http://schemas.microsoft.com/office/drawing/2014/main" id="{A2C2C028-6F60-274B-B825-48B3C762F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5" y="2696"/>
                <a:ext cx="16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20</a:t>
                </a:r>
                <a:endParaRPr lang="en-US"/>
              </a:p>
            </p:txBody>
          </p:sp>
          <p:sp>
            <p:nvSpPr>
              <p:cNvPr id="223" name="Line 261">
                <a:extLst>
                  <a:ext uri="{FF2B5EF4-FFF2-40B4-BE49-F238E27FC236}">
                    <a16:creationId xmlns:a16="http://schemas.microsoft.com/office/drawing/2014/main" id="{A2EC4146-E2BF-3C4F-9AB1-6C4DD9D0D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9" y="26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4" name="Rectangle 262">
                <a:extLst>
                  <a:ext uri="{FF2B5EF4-FFF2-40B4-BE49-F238E27FC236}">
                    <a16:creationId xmlns:a16="http://schemas.microsoft.com/office/drawing/2014/main" id="{21D23CFE-1A3D-7F44-A7F4-016133E8A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" y="2696"/>
                <a:ext cx="16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30</a:t>
                </a:r>
                <a:endParaRPr lang="en-US"/>
              </a:p>
            </p:txBody>
          </p:sp>
          <p:sp>
            <p:nvSpPr>
              <p:cNvPr id="225" name="Line 263">
                <a:extLst>
                  <a:ext uri="{FF2B5EF4-FFF2-40B4-BE49-F238E27FC236}">
                    <a16:creationId xmlns:a16="http://schemas.microsoft.com/office/drawing/2014/main" id="{F17EF971-FA13-E440-B515-6EE3582B0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4" y="26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6" name="Rectangle 264">
                <a:extLst>
                  <a:ext uri="{FF2B5EF4-FFF2-40B4-BE49-F238E27FC236}">
                    <a16:creationId xmlns:a16="http://schemas.microsoft.com/office/drawing/2014/main" id="{CA2BBED3-EFC6-D940-803C-831B05252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" y="2696"/>
                <a:ext cx="16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40</a:t>
                </a:r>
                <a:endParaRPr lang="en-US"/>
              </a:p>
            </p:txBody>
          </p:sp>
          <p:sp>
            <p:nvSpPr>
              <p:cNvPr id="227" name="Line 265">
                <a:extLst>
                  <a:ext uri="{FF2B5EF4-FFF2-40B4-BE49-F238E27FC236}">
                    <a16:creationId xmlns:a16="http://schemas.microsoft.com/office/drawing/2014/main" id="{604DF9BC-D172-3045-9666-36285BB05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6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8" name="Rectangle 266">
                <a:extLst>
                  <a:ext uri="{FF2B5EF4-FFF2-40B4-BE49-F238E27FC236}">
                    <a16:creationId xmlns:a16="http://schemas.microsoft.com/office/drawing/2014/main" id="{E42C7908-B400-3641-A3ED-BF619B417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" y="2696"/>
                <a:ext cx="16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50</a:t>
                </a:r>
                <a:endParaRPr lang="en-US"/>
              </a:p>
            </p:txBody>
          </p:sp>
          <p:sp>
            <p:nvSpPr>
              <p:cNvPr id="229" name="Line 267">
                <a:extLst>
                  <a:ext uri="{FF2B5EF4-FFF2-40B4-BE49-F238E27FC236}">
                    <a16:creationId xmlns:a16="http://schemas.microsoft.com/office/drawing/2014/main" id="{614127C6-938E-8143-A65C-423D77B1D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6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0" name="Rectangle 268">
                <a:extLst>
                  <a:ext uri="{FF2B5EF4-FFF2-40B4-BE49-F238E27FC236}">
                    <a16:creationId xmlns:a16="http://schemas.microsoft.com/office/drawing/2014/main" id="{C33CC0C6-891A-6B4D-9FBF-EFF3A11A0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4" y="2598"/>
                <a:ext cx="108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0</a:t>
                </a:r>
                <a:endParaRPr lang="en-US"/>
              </a:p>
            </p:txBody>
          </p:sp>
          <p:sp>
            <p:nvSpPr>
              <p:cNvPr id="231" name="Line 269">
                <a:extLst>
                  <a:ext uri="{FF2B5EF4-FFF2-40B4-BE49-F238E27FC236}">
                    <a16:creationId xmlns:a16="http://schemas.microsoft.com/office/drawing/2014/main" id="{0A602335-4F96-EA45-B655-651A7E629D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363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2" name="Rectangle 270">
                <a:extLst>
                  <a:ext uri="{FF2B5EF4-FFF2-40B4-BE49-F238E27FC236}">
                    <a16:creationId xmlns:a16="http://schemas.microsoft.com/office/drawing/2014/main" id="{8FE7EF24-4B28-B640-B073-9EFE19D98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" y="2294"/>
                <a:ext cx="16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20</a:t>
                </a:r>
                <a:endParaRPr lang="en-US"/>
              </a:p>
            </p:txBody>
          </p:sp>
          <p:sp>
            <p:nvSpPr>
              <p:cNvPr id="233" name="Line 271">
                <a:extLst>
                  <a:ext uri="{FF2B5EF4-FFF2-40B4-BE49-F238E27FC236}">
                    <a16:creationId xmlns:a16="http://schemas.microsoft.com/office/drawing/2014/main" id="{8A37D914-6C35-A547-A973-EBE639AD4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2068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4" name="Rectangle 272">
                <a:extLst>
                  <a:ext uri="{FF2B5EF4-FFF2-40B4-BE49-F238E27FC236}">
                    <a16:creationId xmlns:a16="http://schemas.microsoft.com/office/drawing/2014/main" id="{5C969499-339C-8644-A069-42D82E5CE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" y="1999"/>
                <a:ext cx="16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40</a:t>
                </a:r>
                <a:endParaRPr lang="en-US"/>
              </a:p>
            </p:txBody>
          </p:sp>
          <p:sp>
            <p:nvSpPr>
              <p:cNvPr id="235" name="Line 273">
                <a:extLst>
                  <a:ext uri="{FF2B5EF4-FFF2-40B4-BE49-F238E27FC236}">
                    <a16:creationId xmlns:a16="http://schemas.microsoft.com/office/drawing/2014/main" id="{371F8962-7A42-344A-96F0-0E643B2B0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774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6" name="Rectangle 274">
                <a:extLst>
                  <a:ext uri="{FF2B5EF4-FFF2-40B4-BE49-F238E27FC236}">
                    <a16:creationId xmlns:a16="http://schemas.microsoft.com/office/drawing/2014/main" id="{61E2D6E9-D8B1-A346-8493-B721F097E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" y="1705"/>
                <a:ext cx="16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60</a:t>
                </a:r>
                <a:endParaRPr lang="en-US"/>
              </a:p>
            </p:txBody>
          </p:sp>
          <p:sp>
            <p:nvSpPr>
              <p:cNvPr id="237" name="Line 275">
                <a:extLst>
                  <a:ext uri="{FF2B5EF4-FFF2-40B4-BE49-F238E27FC236}">
                    <a16:creationId xmlns:a16="http://schemas.microsoft.com/office/drawing/2014/main" id="{3526F894-FA74-C74B-AB6F-26EE67FC4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479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8" name="Rectangle 276">
                <a:extLst>
                  <a:ext uri="{FF2B5EF4-FFF2-40B4-BE49-F238E27FC236}">
                    <a16:creationId xmlns:a16="http://schemas.microsoft.com/office/drawing/2014/main" id="{362D5D9D-7607-3B41-A544-C6CDD753B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" y="1410"/>
                <a:ext cx="16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80</a:t>
                </a:r>
                <a:endParaRPr lang="en-US"/>
              </a:p>
            </p:txBody>
          </p:sp>
          <p:sp>
            <p:nvSpPr>
              <p:cNvPr id="239" name="Line 277">
                <a:extLst>
                  <a:ext uri="{FF2B5EF4-FFF2-40B4-BE49-F238E27FC236}">
                    <a16:creationId xmlns:a16="http://schemas.microsoft.com/office/drawing/2014/main" id="{214B430D-C982-1D4E-BED3-739F999F2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3" y="1185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0" name="Rectangle 278">
                <a:extLst>
                  <a:ext uri="{FF2B5EF4-FFF2-40B4-BE49-F238E27FC236}">
                    <a16:creationId xmlns:a16="http://schemas.microsoft.com/office/drawing/2014/main" id="{2DC3938D-6DCC-494C-8AC5-E6587E227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7" y="1116"/>
                <a:ext cx="226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Helvetica" pitchFamily="34" charset="0"/>
                  </a:rPr>
                  <a:t>100</a:t>
                </a:r>
                <a:endParaRPr lang="en-US"/>
              </a:p>
            </p:txBody>
          </p:sp>
        </p:grpSp>
        <p:sp>
          <p:nvSpPr>
            <p:cNvPr id="70" name="ZoneTexte 62">
              <a:extLst>
                <a:ext uri="{FF2B5EF4-FFF2-40B4-BE49-F238E27FC236}">
                  <a16:creationId xmlns:a16="http://schemas.microsoft.com/office/drawing/2014/main" id="{03BA59A2-656E-7C40-B2F8-B8DEAFD04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2213" y="1730375"/>
              <a:ext cx="98135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Learning</a:t>
              </a:r>
            </a:p>
          </p:txBody>
        </p:sp>
        <p:sp>
          <p:nvSpPr>
            <p:cNvPr id="71" name="ZoneTexte 63">
              <a:extLst>
                <a:ext uri="{FF2B5EF4-FFF2-40B4-BE49-F238E27FC236}">
                  <a16:creationId xmlns:a16="http://schemas.microsoft.com/office/drawing/2014/main" id="{0BBFD35B-D81E-784F-A741-4410AAB93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2213" y="2968625"/>
              <a:ext cx="12314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No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462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20726</TotalTime>
  <Words>1568</Words>
  <Application>Microsoft Macintosh PowerPoint</Application>
  <PresentationFormat>On-screen Show (4:3)</PresentationFormat>
  <Paragraphs>346</Paragraphs>
  <Slides>52</Slides>
  <Notes>49</Notes>
  <HiddenSlides>1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Helvetica</vt:lpstr>
      <vt:lpstr>Symbol</vt:lpstr>
      <vt:lpstr>Office Theme</vt:lpstr>
      <vt:lpstr>Modèle par défaut</vt:lpstr>
      <vt:lpstr>1_Modèle par défaut</vt:lpstr>
      <vt:lpstr>Sound Recorder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</dc:creator>
  <cp:lastModifiedBy>Daniel P</cp:lastModifiedBy>
  <cp:revision>436</cp:revision>
  <cp:lastPrinted>2020-09-11T08:41:52Z</cp:lastPrinted>
  <dcterms:created xsi:type="dcterms:W3CDTF">2018-09-14T14:23:51Z</dcterms:created>
  <dcterms:modified xsi:type="dcterms:W3CDTF">2022-10-13T09:40:33Z</dcterms:modified>
</cp:coreProperties>
</file>